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vml" ContentType="application/vnd.openxmlformats-officedocument.vmlDrawing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7"/>
  </p:notesMasterIdLst>
  <p:sldIdLst>
    <p:sldId id="1056" r:id="rId2"/>
    <p:sldId id="892" r:id="rId3"/>
    <p:sldId id="3109" r:id="rId4"/>
    <p:sldId id="978" r:id="rId5"/>
    <p:sldId id="689" r:id="rId6"/>
  </p:sldIdLst>
  <p:sldSz cx="18288000" cy="10287000"/>
  <p:notesSz cx="6865938" cy="9998075"/>
  <p:defaultTextStyle>
    <a:defPPr>
      <a:defRPr lang="en-US"/>
    </a:defPPr>
    <a:lvl1pPr marL="0" algn="l" defTabSz="1632844" rtl="0" eaLnBrk="1" latinLnBrk="0" hangingPunct="1">
      <a:defRPr sz="3200" kern="1200">
        <a:solidFill>
          <a:schemeClr val="tx1"/>
        </a:solidFill>
        <a:latin typeface="+mn-lt"/>
        <a:ea typeface="+mn-ea"/>
        <a:cs typeface="+mn-cs"/>
      </a:defRPr>
    </a:lvl1pPr>
    <a:lvl2pPr marL="816422" algn="l" defTabSz="1632844" rtl="0" eaLnBrk="1" latinLnBrk="0" hangingPunct="1">
      <a:defRPr sz="3200" kern="1200">
        <a:solidFill>
          <a:schemeClr val="tx1"/>
        </a:solidFill>
        <a:latin typeface="+mn-lt"/>
        <a:ea typeface="+mn-ea"/>
        <a:cs typeface="+mn-cs"/>
      </a:defRPr>
    </a:lvl2pPr>
    <a:lvl3pPr marL="1632844" algn="l" defTabSz="1632844" rtl="0" eaLnBrk="1" latinLnBrk="0" hangingPunct="1">
      <a:defRPr sz="3200" kern="1200">
        <a:solidFill>
          <a:schemeClr val="tx1"/>
        </a:solidFill>
        <a:latin typeface="+mn-lt"/>
        <a:ea typeface="+mn-ea"/>
        <a:cs typeface="+mn-cs"/>
      </a:defRPr>
    </a:lvl3pPr>
    <a:lvl4pPr marL="2449266" algn="l" defTabSz="1632844" rtl="0" eaLnBrk="1" latinLnBrk="0" hangingPunct="1">
      <a:defRPr sz="3200" kern="1200">
        <a:solidFill>
          <a:schemeClr val="tx1"/>
        </a:solidFill>
        <a:latin typeface="+mn-lt"/>
        <a:ea typeface="+mn-ea"/>
        <a:cs typeface="+mn-cs"/>
      </a:defRPr>
    </a:lvl4pPr>
    <a:lvl5pPr marL="3265688" algn="l" defTabSz="1632844" rtl="0" eaLnBrk="1" latinLnBrk="0" hangingPunct="1">
      <a:defRPr sz="3200" kern="1200">
        <a:solidFill>
          <a:schemeClr val="tx1"/>
        </a:solidFill>
        <a:latin typeface="+mn-lt"/>
        <a:ea typeface="+mn-ea"/>
        <a:cs typeface="+mn-cs"/>
      </a:defRPr>
    </a:lvl5pPr>
    <a:lvl6pPr marL="4082110" algn="l" defTabSz="1632844" rtl="0" eaLnBrk="1" latinLnBrk="0" hangingPunct="1">
      <a:defRPr sz="3200" kern="1200">
        <a:solidFill>
          <a:schemeClr val="tx1"/>
        </a:solidFill>
        <a:latin typeface="+mn-lt"/>
        <a:ea typeface="+mn-ea"/>
        <a:cs typeface="+mn-cs"/>
      </a:defRPr>
    </a:lvl6pPr>
    <a:lvl7pPr marL="4898532" algn="l" defTabSz="1632844" rtl="0" eaLnBrk="1" latinLnBrk="0" hangingPunct="1">
      <a:defRPr sz="3200" kern="1200">
        <a:solidFill>
          <a:schemeClr val="tx1"/>
        </a:solidFill>
        <a:latin typeface="+mn-lt"/>
        <a:ea typeface="+mn-ea"/>
        <a:cs typeface="+mn-cs"/>
      </a:defRPr>
    </a:lvl7pPr>
    <a:lvl8pPr marL="5714954" algn="l" defTabSz="1632844" rtl="0" eaLnBrk="1" latinLnBrk="0" hangingPunct="1">
      <a:defRPr sz="3200" kern="1200">
        <a:solidFill>
          <a:schemeClr val="tx1"/>
        </a:solidFill>
        <a:latin typeface="+mn-lt"/>
        <a:ea typeface="+mn-ea"/>
        <a:cs typeface="+mn-cs"/>
      </a:defRPr>
    </a:lvl8pPr>
    <a:lvl9pPr marL="6531376" algn="l" defTabSz="1632844" rtl="0" eaLnBrk="1" latinLnBrk="0" hangingPunct="1">
      <a:defRPr sz="32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B4E81706-B834-49A0-8352-655159BF36C3}">
          <p14:sldIdLst>
            <p14:sldId id="1056"/>
            <p14:sldId id="892"/>
            <p14:sldId id="3109"/>
            <p14:sldId id="978"/>
            <p14:sldId id="689"/>
          </p14:sldIdLst>
        </p14:section>
        <p14:section name="Default Section" id="{B761D829-55A0-43C7-BB11-A4EFFCFF2BDA}">
          <p14:sldIdLst/>
        </p14:section>
        <p14:section name="Untitled Section" id="{D0981367-6368-456F-B4F1-D05333E6C92A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1512" userDrawn="1">
          <p15:clr>
            <a:srgbClr val="A4A3A4"/>
          </p15:clr>
        </p15:guide>
        <p15:guide id="2" pos="57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Eckhard Ortwein" initials="EO" lastIdx="2" clrIdx="0">
    <p:extLst>
      <p:ext uri="{19B8F6BF-5375-455C-9EA6-DF929625EA0E}">
        <p15:presenceInfo xmlns:p15="http://schemas.microsoft.com/office/powerpoint/2012/main" userId="Eckhard Ortwein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BF5F3"/>
    <a:srgbClr val="8BA0BB"/>
    <a:srgbClr val="5E7BA0"/>
    <a:srgbClr val="F2F7FC"/>
    <a:srgbClr val="E7F7FD"/>
    <a:srgbClr val="D4F2FC"/>
    <a:srgbClr val="E4EDF8"/>
    <a:srgbClr val="61BAD5"/>
    <a:srgbClr val="D3D9E1"/>
    <a:srgbClr val="D0E3E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řední styl 2 – zvýraznění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Střední styl 2 – zvýraznění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Střední styl 2 – zvýraznění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Střední styl 2 – zvýraznění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Střední styl 2 – zvýraznění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FD0F851-EC5A-4D38-B0AD-8093EC10F338}" styleName="Světlý styl 1 – zvýraznění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D27102A9-8310-4765-A935-A1911B00CA55}" styleName="Světlý styl 1 – zvýraznění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3B4B98B0-60AC-42C2-AFA5-B58CD77FA1E5}" styleName="Světlý styl 1 – zvýraznění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C4B1156A-380E-4F78-BDF5-A606A8083BF9}" styleName="Střední styl 4 – zvýraznění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5202B0CA-FC54-4496-8BCA-5EF66A818D29}" styleName="Styl Tmavá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073A0DAA-6AF3-43AB-8588-CEC1D06C72B9}" styleName="Styl Středně sytá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16DA210-FB5B-4158-B5E0-FEB733F419BA}" styleName="Styl Světlá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6E25E649-3F16-4E02-A733-19D2CDBF48F0}" styleName="Mittlere Formatvorlage 3 - Akz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92" autoAdjust="0"/>
    <p:restoredTop sz="82124" autoAdjust="0"/>
  </p:normalViewPr>
  <p:slideViewPr>
    <p:cSldViewPr>
      <p:cViewPr varScale="1">
        <p:scale>
          <a:sx n="59" d="100"/>
          <a:sy n="59" d="100"/>
        </p:scale>
        <p:origin x="87" y="291"/>
      </p:cViewPr>
      <p:guideLst>
        <p:guide orient="horz" pos="1512"/>
        <p:guide pos="57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60" d="100"/>
        <a:sy n="60" d="100"/>
      </p:scale>
      <p:origin x="0" y="0"/>
    </p:cViewPr>
  </p:sorterViewPr>
  <p:notesViewPr>
    <p:cSldViewPr>
      <p:cViewPr varScale="1">
        <p:scale>
          <a:sx n="54" d="100"/>
          <a:sy n="54" d="100"/>
        </p:scale>
        <p:origin x="2106" y="7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2071818557719436E-2"/>
          <c:y val="2.7213894283744183E-2"/>
          <c:w val="0.90518607069081736"/>
          <c:h val="0.8073264144115148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Total Revenues</c:v>
                </c:pt>
              </c:strCache>
            </c:strRef>
          </c:tx>
          <c:spPr>
            <a:gradFill>
              <a:gsLst>
                <a:gs pos="0">
                  <a:schemeClr val="tx2"/>
                </a:gs>
                <a:gs pos="100000">
                  <a:schemeClr val="tx2">
                    <a:lumMod val="50000"/>
                  </a:schemeClr>
                </a:gs>
              </a:gsLst>
              <a:lin ang="5400000" scaled="1"/>
            </a:gradFill>
            <a:ln>
              <a:noFill/>
            </a:ln>
            <a:effectLst/>
          </c:spPr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400" b="1" i="0" u="none" strike="noStrike" kern="1200" baseline="0">
                    <a:solidFill>
                      <a:schemeClr val="tx2"/>
                    </a:solidFill>
                    <a:latin typeface="Arial 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</c:strCache>
            </c:strRef>
          </c:cat>
          <c:val>
            <c:numRef>
              <c:f>Sheet1!$B$2:$B$6</c:f>
              <c:numCache>
                <c:formatCode>0.00</c:formatCode>
                <c:ptCount val="5"/>
                <c:pt idx="0">
                  <c:v>573490</c:v>
                </c:pt>
                <c:pt idx="1">
                  <c:v>2640607.5</c:v>
                </c:pt>
                <c:pt idx="2">
                  <c:v>6198775</c:v>
                </c:pt>
                <c:pt idx="3">
                  <c:v>12472196</c:v>
                </c:pt>
                <c:pt idx="4">
                  <c:v>23679250.199999999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A04-4308-A8DD-50672623C5F0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EBITDA</c:v>
                </c:pt>
              </c:strCache>
            </c:strRef>
          </c:tx>
          <c:spPr>
            <a:gradFill>
              <a:gsLst>
                <a:gs pos="0">
                  <a:schemeClr val="accent1"/>
                </a:gs>
                <a:gs pos="100000">
                  <a:schemeClr val="accent1">
                    <a:lumMod val="75000"/>
                  </a:schemeClr>
                </a:gs>
              </a:gsLst>
              <a:lin ang="5400000" scaled="1"/>
            </a:gradFill>
            <a:ln>
              <a:noFill/>
            </a:ln>
            <a:effectLst/>
          </c:spPr>
          <c:invertIfNegative val="0"/>
          <c:dLbls>
            <c:dLbl>
              <c:idx val="1"/>
              <c:layout>
                <c:manualLayout>
                  <c:x val="5.999207348824232E-3"/>
                  <c:y val="2.2469244109140787E-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3D97-4A95-8816-3121534591D0}"/>
                </c:ext>
              </c:extLst>
            </c:dLbl>
            <c:dLbl>
              <c:idx val="2"/>
              <c:layout>
                <c:manualLayout>
                  <c:x val="2.0007816225871707E-3"/>
                  <c:y val="-9.7706731171189206E-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0A04-4308-A8DD-50672623C5F0}"/>
                </c:ext>
              </c:extLst>
            </c:dLbl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400" b="1" i="0" u="none" strike="noStrike" kern="1200" baseline="0">
                    <a:solidFill>
                      <a:schemeClr val="accent1"/>
                    </a:solidFill>
                    <a:latin typeface="Arial 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</c:strCache>
            </c:strRef>
          </c:cat>
          <c:val>
            <c:numRef>
              <c:f>Sheet1!$C$2:$C$6</c:f>
              <c:numCache>
                <c:formatCode>0.00</c:formatCode>
                <c:ptCount val="5"/>
                <c:pt idx="0">
                  <c:v>-1307775.76</c:v>
                </c:pt>
                <c:pt idx="1">
                  <c:v>-1129070.5460000001</c:v>
                </c:pt>
                <c:pt idx="2">
                  <c:v>-459381.91599999898</c:v>
                </c:pt>
                <c:pt idx="3">
                  <c:v>841699.571999999</c:v>
                </c:pt>
                <c:pt idx="4">
                  <c:v>3347155.5240000002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0A04-4308-A8DD-50672623C5F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7"/>
        <c:axId val="489547552"/>
        <c:axId val="489543616"/>
      </c:barChart>
      <c:lineChart>
        <c:grouping val="standard"/>
        <c:varyColors val="0"/>
        <c:ser>
          <c:idx val="2"/>
          <c:order val="2"/>
          <c:tx>
            <c:strRef>
              <c:f>Sheet1!$D$1</c:f>
              <c:strCache>
                <c:ptCount val="1"/>
                <c:pt idx="0">
                  <c:v>Cumulated Likely Cashflow</c:v>
                </c:pt>
              </c:strCache>
            </c:strRef>
          </c:tx>
          <c:spPr>
            <a:ln w="44450" cap="rnd">
              <a:solidFill>
                <a:schemeClr val="accent3"/>
              </a:solidFill>
              <a:round/>
            </a:ln>
            <a:effectLst/>
          </c:spPr>
          <c:marker>
            <c:symbol val="circle"/>
            <c:size val="13"/>
            <c:spPr>
              <a:solidFill>
                <a:schemeClr val="accent3"/>
              </a:solidFill>
              <a:ln w="9525">
                <a:solidFill>
                  <a:schemeClr val="accent3"/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1.33350441389961E-3"/>
                  <c:y val="-3.805782812065949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E601-457F-9E5F-B1954F94DF12}"/>
                </c:ext>
              </c:extLst>
            </c:dLbl>
            <c:dLbl>
              <c:idx val="1"/>
              <c:layout>
                <c:manualLayout>
                  <c:x val="-1.0668035311196929E-2"/>
                  <c:y val="-9.489363997223419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E601-457F-9E5F-B1954F94DF12}"/>
                </c:ext>
              </c:extLst>
            </c:dLbl>
            <c:dLbl>
              <c:idx val="2"/>
              <c:layout>
                <c:manualLayout>
                  <c:x val="-1.7335557380695029E-2"/>
                  <c:y val="-8.313183684247760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E601-457F-9E5F-B1954F94DF12}"/>
                </c:ext>
              </c:extLst>
            </c:dLbl>
            <c:dLbl>
              <c:idx val="3"/>
              <c:layout>
                <c:manualLayout>
                  <c:x val="-1.7335557380695029E-2"/>
                  <c:y val="-0.11036770154991261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E601-457F-9E5F-B1954F94DF12}"/>
                </c:ext>
              </c:extLst>
            </c:dLbl>
            <c:dLbl>
              <c:idx val="4"/>
              <c:layout>
                <c:manualLayout>
                  <c:x val="1.33350441389961E-3"/>
                  <c:y val="-3.805782812065956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601-457F-9E5F-B1954F94DF12}"/>
                </c:ext>
              </c:extLst>
            </c:dLbl>
            <c:numFmt formatCode="#,##0.0" sourceLinked="0"/>
            <c:spPr>
              <a:solidFill>
                <a:schemeClr val="accent3"/>
              </a:solidFill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bg1"/>
                    </a:solidFill>
                    <a:latin typeface="Arial 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</c:strCache>
            </c:strRef>
          </c:cat>
          <c:val>
            <c:numRef>
              <c:f>Sheet1!$D$2:$D$6</c:f>
              <c:numCache>
                <c:formatCode>0.00</c:formatCode>
                <c:ptCount val="5"/>
                <c:pt idx="0">
                  <c:v>-1307775.76</c:v>
                </c:pt>
                <c:pt idx="1">
                  <c:v>-2073533.8060000001</c:v>
                </c:pt>
                <c:pt idx="2">
                  <c:v>-1862640.7220000001</c:v>
                </c:pt>
                <c:pt idx="3">
                  <c:v>212538.850000001</c:v>
                </c:pt>
                <c:pt idx="4">
                  <c:v>5817045.3739999896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0A04-4308-A8DD-50672623C5F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89547552"/>
        <c:axId val="489543616"/>
      </c:lineChart>
      <c:catAx>
        <c:axId val="4895475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 "/>
                <a:ea typeface="+mn-ea"/>
                <a:cs typeface="+mn-cs"/>
              </a:defRPr>
            </a:pPr>
            <a:endParaRPr lang="en-US"/>
          </a:p>
        </c:txPr>
        <c:crossAx val="489543616"/>
        <c:crosses val="autoZero"/>
        <c:auto val="1"/>
        <c:lblAlgn val="ctr"/>
        <c:lblOffset val="100"/>
        <c:noMultiLvlLbl val="0"/>
      </c:catAx>
      <c:valAx>
        <c:axId val="489543616"/>
        <c:scaling>
          <c:orientation val="minMax"/>
        </c:scaling>
        <c:delete val="0"/>
        <c:axPos val="l"/>
        <c:numFmt formatCode="0.00" sourceLinked="1"/>
        <c:majorTickMark val="none"/>
        <c:minorTickMark val="none"/>
        <c:tickLblPos val="nextTo"/>
        <c:spPr>
          <a:noFill/>
          <a:ln>
            <a:solidFill>
              <a:schemeClr val="bg1">
                <a:lumMod val="75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 "/>
                <a:ea typeface="+mn-ea"/>
                <a:cs typeface="+mn-cs"/>
              </a:defRPr>
            </a:pPr>
            <a:endParaRPr lang="en-US"/>
          </a:p>
        </c:txPr>
        <c:crossAx val="489547552"/>
        <c:crosses val="autoZero"/>
        <c:crossBetween val="between"/>
        <c:dispUnits>
          <c:builtInUnit val="millions"/>
        </c:dispUnits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4522934070911775"/>
          <c:y val="0.91999655377960021"/>
          <c:w val="0.74287892892925478"/>
          <c:h val="3.660473828950140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Arial 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latin typeface="Arial "/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5240" cy="499904"/>
          </a:xfrm>
          <a:prstGeom prst="rect">
            <a:avLst/>
          </a:prstGeom>
        </p:spPr>
        <p:txBody>
          <a:bodyPr vert="horz" lIns="96359" tIns="48180" rIns="96359" bIns="48180" rtlCol="0"/>
          <a:lstStyle>
            <a:lvl1pPr algn="l">
              <a:defRPr sz="1300">
                <a:latin typeface="Calibri Light" panose="020F030202020403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9109" y="0"/>
            <a:ext cx="2975240" cy="499904"/>
          </a:xfrm>
          <a:prstGeom prst="rect">
            <a:avLst/>
          </a:prstGeom>
        </p:spPr>
        <p:txBody>
          <a:bodyPr vert="horz" lIns="96359" tIns="48180" rIns="96359" bIns="48180" rtlCol="0"/>
          <a:lstStyle>
            <a:lvl1pPr algn="r">
              <a:defRPr sz="1300">
                <a:latin typeface="Calibri Light" panose="020F0302020204030204" pitchFamily="34" charset="0"/>
              </a:defRPr>
            </a:lvl1pPr>
          </a:lstStyle>
          <a:p>
            <a:fld id="{FC9E6958-F3D2-430C-B158-097416B19946}" type="datetimeFigureOut">
              <a:rPr lang="en-US" smtClean="0"/>
              <a:pPr/>
              <a:t>18-Jul-19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00013" y="749300"/>
            <a:ext cx="6665912" cy="37496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359" tIns="48180" rIns="96359" bIns="4818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6594" y="4749086"/>
            <a:ext cx="5492750" cy="4499134"/>
          </a:xfrm>
          <a:prstGeom prst="rect">
            <a:avLst/>
          </a:prstGeom>
        </p:spPr>
        <p:txBody>
          <a:bodyPr vert="horz" lIns="96359" tIns="48180" rIns="96359" bIns="4818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96436"/>
            <a:ext cx="2975240" cy="499904"/>
          </a:xfrm>
          <a:prstGeom prst="rect">
            <a:avLst/>
          </a:prstGeom>
        </p:spPr>
        <p:txBody>
          <a:bodyPr vert="horz" lIns="96359" tIns="48180" rIns="96359" bIns="48180" rtlCol="0" anchor="b"/>
          <a:lstStyle>
            <a:lvl1pPr algn="l">
              <a:defRPr sz="1300">
                <a:latin typeface="Calibri Light" panose="020F030202020403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9109" y="9496436"/>
            <a:ext cx="2975240" cy="499904"/>
          </a:xfrm>
          <a:prstGeom prst="rect">
            <a:avLst/>
          </a:prstGeom>
        </p:spPr>
        <p:txBody>
          <a:bodyPr vert="horz" lIns="96359" tIns="48180" rIns="96359" bIns="48180" rtlCol="0" anchor="b"/>
          <a:lstStyle>
            <a:lvl1pPr algn="r">
              <a:defRPr sz="1300">
                <a:latin typeface="Calibri Light" panose="020F0302020204030204" pitchFamily="34" charset="0"/>
              </a:defRPr>
            </a:lvl1pPr>
          </a:lstStyle>
          <a:p>
            <a:fld id="{27A975AC-79A4-4BB7-AD48-B67730919D6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91444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Calibri Light" panose="020F0302020204030204" pitchFamily="34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Calibri Light" panose="020F0302020204030204" pitchFamily="34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Calibri Light" panose="020F0302020204030204" pitchFamily="34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Calibri Light" panose="020F0302020204030204" pitchFamily="34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Calibri Light" panose="020F030202020403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A975AC-79A4-4BB7-AD48-B67730919D6A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046432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140204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2.xml"/><Relationship Id="rId1" Type="http://schemas.openxmlformats.org/officeDocument/2006/relationships/tags" Target="../tags/tag1.xml"/></Relationships>
</file>

<file path=ppt/slideLayouts/_rels/slideLayout23.xml.rels><?xml version="1.0" encoding="UTF-8" standalone="yes"?>
<Relationships xmlns="http://schemas.openxmlformats.org/package/2006/relationships"><Relationship Id="rId8" Type="http://schemas.openxmlformats.org/officeDocument/2006/relationships/tags" Target="../tags/tag9.xml"/><Relationship Id="rId13" Type="http://schemas.openxmlformats.org/officeDocument/2006/relationships/image" Target="../media/image3.emf"/><Relationship Id="rId3" Type="http://schemas.openxmlformats.org/officeDocument/2006/relationships/tags" Target="../tags/tag4.xml"/><Relationship Id="rId7" Type="http://schemas.openxmlformats.org/officeDocument/2006/relationships/tags" Target="../tags/tag8.xml"/><Relationship Id="rId12" Type="http://schemas.openxmlformats.org/officeDocument/2006/relationships/oleObject" Target="../embeddings/oleObject1.bin"/><Relationship Id="rId2" Type="http://schemas.openxmlformats.org/officeDocument/2006/relationships/tags" Target="../tags/tag3.xml"/><Relationship Id="rId1" Type="http://schemas.openxmlformats.org/officeDocument/2006/relationships/vmlDrawing" Target="../drawings/vmlDrawing1.vml"/><Relationship Id="rId6" Type="http://schemas.openxmlformats.org/officeDocument/2006/relationships/tags" Target="../tags/tag7.xml"/><Relationship Id="rId11" Type="http://schemas.openxmlformats.org/officeDocument/2006/relationships/slideMaster" Target="../slideMasters/slideMaster1.xml"/><Relationship Id="rId5" Type="http://schemas.openxmlformats.org/officeDocument/2006/relationships/tags" Target="../tags/tag6.xml"/><Relationship Id="rId10" Type="http://schemas.openxmlformats.org/officeDocument/2006/relationships/tags" Target="../tags/tag11.xml"/><Relationship Id="rId4" Type="http://schemas.openxmlformats.org/officeDocument/2006/relationships/tags" Target="../tags/tag5.xml"/><Relationship Id="rId9" Type="http://schemas.openxmlformats.org/officeDocument/2006/relationships/tags" Target="../tags/tag10.xml"/><Relationship Id="rId14" Type="http://schemas.openxmlformats.org/officeDocument/2006/relationships/image" Target="../media/image4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18288000" cy="10287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3390900"/>
            <a:ext cx="15544800" cy="1414462"/>
          </a:xfrm>
        </p:spPr>
        <p:txBody>
          <a:bodyPr>
            <a:normAutofit/>
          </a:bodyPr>
          <a:lstStyle>
            <a:lvl1pPr algn="ctr">
              <a:defRPr sz="8000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2743200" y="4610100"/>
            <a:ext cx="128016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4400">
                <a:solidFill>
                  <a:schemeClr val="tx1">
                    <a:tint val="7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8164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6328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4492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32656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40821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8985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7149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65313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17" name="Zástupný symbol pro datum 1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en-US"/>
              <a:t>July 2019</a:t>
            </a:r>
            <a:endParaRPr lang="en-US" dirty="0"/>
          </a:p>
        </p:txBody>
      </p:sp>
      <p:sp>
        <p:nvSpPr>
          <p:cNvPr id="18" name="Zástupný symbol pro zápatí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en-US">
                <a:solidFill>
                  <a:srgbClr val="898989"/>
                </a:solidFill>
              </a:rPr>
              <a:t>© www.lean-case.com</a:t>
            </a:r>
            <a:endParaRPr lang="en-US" dirty="0">
              <a:solidFill>
                <a:srgbClr val="898989"/>
              </a:solidFill>
            </a:endParaRPr>
          </a:p>
        </p:txBody>
      </p:sp>
      <p:sp>
        <p:nvSpPr>
          <p:cNvPr id="19" name="Zástupný symbol pro číslo snímku 1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fld id="{F4EF2239-9C41-4F1E-B31F-14515ED9BBE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61320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8288000" cy="5753100"/>
          </a:xfrm>
        </p:spPr>
        <p:txBody>
          <a:bodyPr/>
          <a:lstStyle>
            <a:lvl1pPr>
              <a:defRPr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endParaRPr lang="en-US"/>
          </a:p>
        </p:txBody>
      </p:sp>
      <p:sp>
        <p:nvSpPr>
          <p:cNvPr id="2" name="Zástupný symbol pro datum 1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en-US"/>
              <a:t>July 2019</a:t>
            </a:r>
            <a:endParaRPr lang="en-US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en-US">
                <a:solidFill>
                  <a:srgbClr val="898989"/>
                </a:solidFill>
              </a:rPr>
              <a:t>© www.lean-case.com</a:t>
            </a:r>
            <a:endParaRPr lang="en-US" dirty="0">
              <a:solidFill>
                <a:srgbClr val="898989"/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fld id="{F4EF2239-9C41-4F1E-B31F-14515ED9BBE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1256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13611225" y="0"/>
            <a:ext cx="9296400" cy="9315450"/>
          </a:xfrm>
          <a:prstGeom prst="pie">
            <a:avLst>
              <a:gd name="adj1" fmla="val 5358904"/>
              <a:gd name="adj2" fmla="val 16200000"/>
            </a:avLst>
          </a:prstGeom>
        </p:spPr>
        <p:txBody>
          <a:bodyPr/>
          <a:lstStyle>
            <a:lvl1pPr>
              <a:defRPr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endParaRPr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en-US"/>
              <a:t>July 2019</a:t>
            </a:r>
            <a:endParaRPr lang="en-US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en-US">
                <a:solidFill>
                  <a:srgbClr val="898989"/>
                </a:solidFill>
              </a:rPr>
              <a:t>© www.lean-case.com</a:t>
            </a:r>
            <a:endParaRPr lang="en-US" dirty="0">
              <a:solidFill>
                <a:srgbClr val="898989"/>
              </a:solidFill>
            </a:endParaRPr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fld id="{F4EF2239-9C41-4F1E-B31F-14515ED9BBE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362186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13335000" y="0"/>
            <a:ext cx="4953000" cy="6286500"/>
          </a:xfrm>
        </p:spPr>
        <p:txBody>
          <a:bodyPr/>
          <a:lstStyle>
            <a:lvl1pPr>
              <a:defRPr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266700"/>
            <a:ext cx="11887200" cy="997743"/>
          </a:xfrm>
        </p:spPr>
        <p:txBody>
          <a:bodyPr/>
          <a:lstStyle>
            <a:lvl1pPr>
              <a:defRPr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Zástupný symbol pro datum 5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en-US"/>
              <a:t>July 2019</a:t>
            </a:r>
            <a:endParaRPr lang="en-US" dirty="0"/>
          </a:p>
        </p:txBody>
      </p:sp>
      <p:sp>
        <p:nvSpPr>
          <p:cNvPr id="7" name="Zástupný symbol pro zápatí 6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en-US">
                <a:solidFill>
                  <a:srgbClr val="898989"/>
                </a:solidFill>
              </a:rPr>
              <a:t>© www.lean-case.com</a:t>
            </a:r>
            <a:endParaRPr lang="en-US" dirty="0">
              <a:solidFill>
                <a:srgbClr val="898989"/>
              </a:solidFill>
            </a:endParaRPr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fld id="{F4EF2239-9C41-4F1E-B31F-14515ED9BBE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438239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0" y="2171700"/>
            <a:ext cx="18288000" cy="4876800"/>
          </a:xfrm>
        </p:spPr>
        <p:txBody>
          <a:bodyPr/>
          <a:lstStyle>
            <a:lvl1pPr>
              <a:defRPr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295400" y="411957"/>
            <a:ext cx="14630400" cy="997743"/>
          </a:xfrm>
        </p:spPr>
        <p:txBody>
          <a:bodyPr/>
          <a:lstStyle>
            <a:lvl1pPr>
              <a:defRPr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1371600" y="1257300"/>
            <a:ext cx="10820400" cy="609600"/>
          </a:xfrm>
        </p:spPr>
        <p:txBody>
          <a:bodyPr>
            <a:noAutofit/>
          </a:bodyPr>
          <a:lstStyle>
            <a:lvl1pPr marL="0" indent="0">
              <a:buNone/>
              <a:defRPr sz="2400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pPr lvl="0"/>
            <a:r>
              <a:rPr lang="en-US" dirty="0"/>
              <a:t>Click to edit Master text</a:t>
            </a:r>
          </a:p>
        </p:txBody>
      </p:sp>
      <p:sp>
        <p:nvSpPr>
          <p:cNvPr id="6" name="Zástupný symbol pro datum 5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en-US"/>
              <a:t>July 2019</a:t>
            </a:r>
            <a:endParaRPr lang="en-US" dirty="0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en-US">
                <a:solidFill>
                  <a:srgbClr val="898989"/>
                </a:solidFill>
              </a:rPr>
              <a:t>© www.lean-case.com</a:t>
            </a:r>
            <a:endParaRPr lang="en-US" dirty="0">
              <a:solidFill>
                <a:srgbClr val="898989"/>
              </a:solidFill>
            </a:endParaRPr>
          </a:p>
        </p:txBody>
      </p:sp>
      <p:sp>
        <p:nvSpPr>
          <p:cNvPr id="10" name="Zástupný symbol pro číslo snímku 9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fld id="{F4EF2239-9C41-4F1E-B31F-14515ED9BBE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882486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8288000" cy="10287000"/>
          </a:xfrm>
        </p:spPr>
        <p:txBody>
          <a:bodyPr/>
          <a:lstStyle>
            <a:lvl1pPr>
              <a:defRPr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endParaRPr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en-US"/>
              <a:t>July 2019</a:t>
            </a:r>
            <a:endParaRPr lang="en-US" dirty="0"/>
          </a:p>
        </p:txBody>
      </p:sp>
      <p:sp>
        <p:nvSpPr>
          <p:cNvPr id="7" name="Zástupný symbol pro zápatí 6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en-US">
                <a:solidFill>
                  <a:srgbClr val="898989"/>
                </a:solidFill>
              </a:rPr>
              <a:t>© www.lean-case.com</a:t>
            </a:r>
            <a:endParaRPr lang="en-US" dirty="0">
              <a:solidFill>
                <a:srgbClr val="898989"/>
              </a:solidFill>
            </a:endParaRPr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fld id="{F4EF2239-9C41-4F1E-B31F-14515ED9BBE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10728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July 2019</a:t>
            </a:r>
            <a:endParaRPr lang="en-US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srgbClr val="898989"/>
                </a:solidFill>
              </a:rPr>
              <a:t>© www.lean-case.com</a:t>
            </a:r>
            <a:endParaRPr lang="en-US" dirty="0">
              <a:solidFill>
                <a:srgbClr val="898989"/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F2239-9C41-4F1E-B31F-14515ED9BBE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625057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ptop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5715000" y="1028700"/>
            <a:ext cx="6781800" cy="4114800"/>
          </a:xfrm>
        </p:spPr>
        <p:txBody>
          <a:bodyPr/>
          <a:lstStyle>
            <a:lvl1pPr>
              <a:defRPr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endParaRPr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en-US"/>
              <a:t>July 2019</a:t>
            </a:r>
            <a:endParaRPr lang="en-US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en-US">
                <a:solidFill>
                  <a:srgbClr val="898989"/>
                </a:solidFill>
              </a:rPr>
              <a:t>© www.lean-case.com</a:t>
            </a:r>
            <a:endParaRPr lang="en-US" dirty="0">
              <a:solidFill>
                <a:srgbClr val="898989"/>
              </a:solidFill>
            </a:endParaRPr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fld id="{F4EF2239-9C41-4F1E-B31F-14515ED9BBE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250450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1" y="409575"/>
            <a:ext cx="6016626" cy="1743075"/>
          </a:xfrm>
        </p:spPr>
        <p:txBody>
          <a:bodyPr anchor="b"/>
          <a:lstStyle>
            <a:lvl1pPr algn="l">
              <a:defRPr sz="3600" b="1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50100" y="409576"/>
            <a:ext cx="10223500" cy="8779670"/>
          </a:xfrm>
        </p:spPr>
        <p:txBody>
          <a:bodyPr/>
          <a:lstStyle>
            <a:lvl1pPr>
              <a:defRPr sz="5700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>
              <a:defRPr sz="5000">
                <a:latin typeface="Calibri Light" panose="020F0302020204030204" pitchFamily="34" charset="0"/>
                <a:cs typeface="Calibri Light" panose="020F0302020204030204" pitchFamily="34" charset="0"/>
              </a:defRPr>
            </a:lvl2pPr>
            <a:lvl3pPr>
              <a:defRPr sz="4300">
                <a:latin typeface="Calibri Light" panose="020F0302020204030204" pitchFamily="34" charset="0"/>
                <a:cs typeface="Calibri Light" panose="020F0302020204030204" pitchFamily="34" charset="0"/>
              </a:defRPr>
            </a:lvl3pPr>
            <a:lvl4pPr>
              <a:defRPr sz="3600">
                <a:latin typeface="Calibri Light" panose="020F0302020204030204" pitchFamily="34" charset="0"/>
                <a:cs typeface="Calibri Light" panose="020F0302020204030204" pitchFamily="34" charset="0"/>
              </a:defRPr>
            </a:lvl4pPr>
            <a:lvl5pPr>
              <a:defRPr sz="3600">
                <a:latin typeface="Calibri Light" panose="020F0302020204030204" pitchFamily="34" charset="0"/>
                <a:cs typeface="Calibri Light" panose="020F0302020204030204" pitchFamily="34" charset="0"/>
              </a:defRPr>
            </a:lvl5pPr>
            <a:lvl6pPr>
              <a:defRPr sz="3600"/>
            </a:lvl6pPr>
            <a:lvl7pPr>
              <a:defRPr sz="3600"/>
            </a:lvl7pPr>
            <a:lvl8pPr>
              <a:defRPr sz="3600"/>
            </a:lvl8pPr>
            <a:lvl9pPr>
              <a:defRPr sz="3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1" y="2152651"/>
            <a:ext cx="6016626" cy="7036595"/>
          </a:xfrm>
        </p:spPr>
        <p:txBody>
          <a:bodyPr/>
          <a:lstStyle>
            <a:lvl1pPr marL="0" indent="0">
              <a:buNone/>
              <a:defRPr sz="2500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816422" indent="0">
              <a:buNone/>
              <a:defRPr sz="2100"/>
            </a:lvl2pPr>
            <a:lvl3pPr marL="1632844" indent="0">
              <a:buNone/>
              <a:defRPr sz="1800"/>
            </a:lvl3pPr>
            <a:lvl4pPr marL="2449266" indent="0">
              <a:buNone/>
              <a:defRPr sz="1600"/>
            </a:lvl4pPr>
            <a:lvl5pPr marL="3265688" indent="0">
              <a:buNone/>
              <a:defRPr sz="1600"/>
            </a:lvl5pPr>
            <a:lvl6pPr marL="4082110" indent="0">
              <a:buNone/>
              <a:defRPr sz="1600"/>
            </a:lvl6pPr>
            <a:lvl7pPr marL="4898532" indent="0">
              <a:buNone/>
              <a:defRPr sz="1600"/>
            </a:lvl7pPr>
            <a:lvl8pPr marL="5714954" indent="0">
              <a:buNone/>
              <a:defRPr sz="1600"/>
            </a:lvl8pPr>
            <a:lvl9pPr marL="6531376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Zástupný symbol pro datum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en-US"/>
              <a:t>July 2019</a:t>
            </a:r>
            <a:endParaRPr lang="en-US" dirty="0"/>
          </a:p>
        </p:txBody>
      </p:sp>
      <p:sp>
        <p:nvSpPr>
          <p:cNvPr id="12" name="Zástupný symbol pro zápatí 1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en-US">
                <a:solidFill>
                  <a:srgbClr val="898989"/>
                </a:solidFill>
              </a:rPr>
              <a:t>© www.lean-case.com</a:t>
            </a:r>
            <a:endParaRPr lang="en-US" dirty="0">
              <a:solidFill>
                <a:srgbClr val="898989"/>
              </a:solidFill>
            </a:endParaRPr>
          </a:p>
        </p:txBody>
      </p:sp>
      <p:sp>
        <p:nvSpPr>
          <p:cNvPr id="13" name="Zástupný symbol pro číslo snímku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fld id="{F4EF2239-9C41-4F1E-B31F-14515ED9BBE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714101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lastní rozlože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en-US"/>
              <a:t>July 2019</a:t>
            </a:r>
            <a:endParaRPr lang="en-US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en-US">
                <a:solidFill>
                  <a:srgbClr val="898989"/>
                </a:solidFill>
              </a:rPr>
              <a:t>© www.lean-case.com</a:t>
            </a:r>
            <a:endParaRPr lang="en-US" dirty="0">
              <a:solidFill>
                <a:srgbClr val="898989"/>
              </a:solidFill>
            </a:endParaRP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fld id="{F4EF2239-9C41-4F1E-B31F-14515ED9BBED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Obrázek 7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895600" y="2369214"/>
            <a:ext cx="12451735" cy="7041485"/>
          </a:xfrm>
          <a:prstGeom prst="rect">
            <a:avLst/>
          </a:prstGeom>
        </p:spPr>
      </p:pic>
      <p:sp>
        <p:nvSpPr>
          <p:cNvPr id="10" name="Zástupný symbol pro obrázek 9"/>
          <p:cNvSpPr>
            <a:spLocks noGrp="1"/>
          </p:cNvSpPr>
          <p:nvPr>
            <p:ph type="pic" sz="quarter" idx="13"/>
          </p:nvPr>
        </p:nvSpPr>
        <p:spPr>
          <a:xfrm>
            <a:off x="4648200" y="2781300"/>
            <a:ext cx="9067800" cy="5791200"/>
          </a:xfrm>
        </p:spPr>
        <p:txBody>
          <a:bodyPr/>
          <a:lstStyle>
            <a:lvl1pPr>
              <a:defRPr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endParaRPr lang="cs-CZ"/>
          </a:p>
        </p:txBody>
      </p:sp>
      <p:sp>
        <p:nvSpPr>
          <p:cNvPr id="9" name="Text Placeholder 6"/>
          <p:cNvSpPr>
            <a:spLocks noGrp="1"/>
          </p:cNvSpPr>
          <p:nvPr>
            <p:ph type="body" sz="quarter" idx="14"/>
          </p:nvPr>
        </p:nvSpPr>
        <p:spPr>
          <a:xfrm>
            <a:off x="1371600" y="1257300"/>
            <a:ext cx="10820400" cy="609600"/>
          </a:xfrm>
        </p:spPr>
        <p:txBody>
          <a:bodyPr>
            <a:noAutofit/>
          </a:bodyPr>
          <a:lstStyle>
            <a:lvl1pPr marL="0" indent="0">
              <a:buNone/>
              <a:defRPr sz="2400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pPr lvl="0"/>
            <a:r>
              <a:rPr lang="en-US" dirty="0"/>
              <a:t>Click to edit Master text</a:t>
            </a:r>
          </a:p>
        </p:txBody>
      </p:sp>
    </p:spTree>
    <p:extLst>
      <p:ext uri="{BB962C8B-B14F-4D97-AF65-F5344CB8AC3E}">
        <p14:creationId xmlns:p14="http://schemas.microsoft.com/office/powerpoint/2010/main" val="171462900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lastní rozložení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295400" y="411957"/>
            <a:ext cx="14478000" cy="997743"/>
          </a:xfrm>
        </p:spPr>
        <p:txBody>
          <a:bodyPr/>
          <a:lstStyle>
            <a:lvl1pPr>
              <a:defRPr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en-US"/>
              <a:t>July 2019</a:t>
            </a:r>
            <a:endParaRPr lang="en-US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en-US">
                <a:solidFill>
                  <a:srgbClr val="898989"/>
                </a:solidFill>
              </a:rPr>
              <a:t>© www.lean-case.com</a:t>
            </a:r>
            <a:endParaRPr lang="en-US" dirty="0">
              <a:solidFill>
                <a:srgbClr val="898989"/>
              </a:solidFill>
            </a:endParaRP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fld id="{F4EF2239-9C41-4F1E-B31F-14515ED9BBED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Obrázek 7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247900" y="1611178"/>
            <a:ext cx="13792200" cy="7799521"/>
          </a:xfrm>
          <a:prstGeom prst="rect">
            <a:avLst/>
          </a:prstGeom>
        </p:spPr>
      </p:pic>
      <p:sp>
        <p:nvSpPr>
          <p:cNvPr id="10" name="Zástupný symbol pro obrázek 9"/>
          <p:cNvSpPr>
            <a:spLocks noGrp="1"/>
          </p:cNvSpPr>
          <p:nvPr>
            <p:ph type="pic" sz="quarter" idx="13"/>
          </p:nvPr>
        </p:nvSpPr>
        <p:spPr>
          <a:xfrm>
            <a:off x="4648200" y="2781300"/>
            <a:ext cx="9067800" cy="5791200"/>
          </a:xfrm>
        </p:spPr>
        <p:txBody>
          <a:bodyPr/>
          <a:lstStyle>
            <a:lvl1pPr>
              <a:defRPr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endParaRPr lang="cs-CZ"/>
          </a:p>
        </p:txBody>
      </p:sp>
      <p:sp>
        <p:nvSpPr>
          <p:cNvPr id="9" name="Text Placeholder 6"/>
          <p:cNvSpPr>
            <a:spLocks noGrp="1"/>
          </p:cNvSpPr>
          <p:nvPr>
            <p:ph type="body" sz="quarter" idx="14"/>
          </p:nvPr>
        </p:nvSpPr>
        <p:spPr>
          <a:xfrm>
            <a:off x="1371600" y="1257300"/>
            <a:ext cx="10820400" cy="609600"/>
          </a:xfrm>
        </p:spPr>
        <p:txBody>
          <a:bodyPr>
            <a:noAutofit/>
          </a:bodyPr>
          <a:lstStyle>
            <a:lvl1pPr marL="0" indent="0">
              <a:buNone/>
              <a:defRPr sz="2400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pPr lvl="0"/>
            <a:r>
              <a:rPr lang="en-US" dirty="0"/>
              <a:t>Click to edit Master text</a:t>
            </a:r>
          </a:p>
        </p:txBody>
      </p:sp>
    </p:spTree>
    <p:extLst>
      <p:ext uri="{BB962C8B-B14F-4D97-AF65-F5344CB8AC3E}">
        <p14:creationId xmlns:p14="http://schemas.microsoft.com/office/powerpoint/2010/main" val="37650348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295400" y="411957"/>
            <a:ext cx="14630400" cy="997743"/>
          </a:xfrm>
        </p:spPr>
        <p:txBody>
          <a:bodyPr/>
          <a:lstStyle>
            <a:lvl1pPr>
              <a:defRPr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1371600" y="1257300"/>
            <a:ext cx="10820400" cy="609600"/>
          </a:xfrm>
        </p:spPr>
        <p:txBody>
          <a:bodyPr>
            <a:noAutofit/>
          </a:bodyPr>
          <a:lstStyle>
            <a:lvl1pPr marL="0" indent="0">
              <a:buNone/>
              <a:defRPr sz="2400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pPr lvl="0"/>
            <a:r>
              <a:rPr lang="en-US" dirty="0"/>
              <a:t>Click to edit Master text</a:t>
            </a:r>
          </a:p>
        </p:txBody>
      </p:sp>
      <p:sp>
        <p:nvSpPr>
          <p:cNvPr id="6" name="Zástupný symbol pro datum 5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en-US"/>
              <a:t>July 2019</a:t>
            </a:r>
            <a:endParaRPr lang="en-US" dirty="0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en-US">
                <a:solidFill>
                  <a:srgbClr val="898989"/>
                </a:solidFill>
              </a:rPr>
              <a:t>© www.lean-case.com</a:t>
            </a:r>
            <a:endParaRPr lang="en-US" dirty="0">
              <a:solidFill>
                <a:srgbClr val="898989"/>
              </a:solidFill>
            </a:endParaRPr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fld id="{F4EF2239-9C41-4F1E-B31F-14515ED9BBE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982347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Vlastní rozložení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295400" y="411957"/>
            <a:ext cx="14478000" cy="997743"/>
          </a:xfrm>
        </p:spPr>
        <p:txBody>
          <a:bodyPr/>
          <a:lstStyle>
            <a:lvl1pPr>
              <a:defRPr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en-US"/>
              <a:t>July 2019</a:t>
            </a:r>
            <a:endParaRPr lang="en-US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en-US">
                <a:solidFill>
                  <a:srgbClr val="898989"/>
                </a:solidFill>
              </a:rPr>
              <a:t>© www.lean-case.com</a:t>
            </a:r>
            <a:endParaRPr lang="en-US" dirty="0">
              <a:solidFill>
                <a:srgbClr val="898989"/>
              </a:solidFill>
            </a:endParaRP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fld id="{F4EF2239-9C41-4F1E-B31F-14515ED9BBED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Obrázek 7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133600" y="1563553"/>
            <a:ext cx="15409171" cy="8713922"/>
          </a:xfrm>
          <a:prstGeom prst="rect">
            <a:avLst/>
          </a:prstGeom>
        </p:spPr>
      </p:pic>
      <p:sp>
        <p:nvSpPr>
          <p:cNvPr id="9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1371600" y="1257300"/>
            <a:ext cx="10820400" cy="609600"/>
          </a:xfrm>
        </p:spPr>
        <p:txBody>
          <a:bodyPr>
            <a:noAutofit/>
          </a:bodyPr>
          <a:lstStyle>
            <a:lvl1pPr marL="0" indent="0">
              <a:buNone/>
              <a:defRPr sz="2400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pPr lvl="0"/>
            <a:r>
              <a:rPr lang="en-US" dirty="0"/>
              <a:t>Click to edit Master text</a:t>
            </a:r>
          </a:p>
        </p:txBody>
      </p:sp>
    </p:spTree>
    <p:extLst>
      <p:ext uri="{BB962C8B-B14F-4D97-AF65-F5344CB8AC3E}">
        <p14:creationId xmlns:p14="http://schemas.microsoft.com/office/powerpoint/2010/main" val="177233859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62001" y="228600"/>
            <a:ext cx="16763998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0" rIns="91440" bIns="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pPr lvl="0"/>
            <a:r>
              <a:rPr lang="en-CA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88137958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V: 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399" y="174948"/>
            <a:ext cx="16605738" cy="1059135"/>
          </a:xfrm>
        </p:spPr>
        <p:txBody>
          <a:bodyPr lIns="0" tIns="0" rIns="0" bIns="0"/>
          <a:lstStyle>
            <a:lvl1pPr>
              <a:defRPr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de-DE" dirty="0"/>
          </a:p>
        </p:txBody>
      </p:sp>
      <p:sp>
        <p:nvSpPr>
          <p:cNvPr id="10" name="Text Placeholder 2"/>
          <p:cNvSpPr>
            <a:spLocks noGrp="1"/>
          </p:cNvSpPr>
          <p:nvPr>
            <p:ph type="body" idx="1"/>
          </p:nvPr>
        </p:nvSpPr>
        <p:spPr>
          <a:xfrm>
            <a:off x="914399" y="1795463"/>
            <a:ext cx="16605738" cy="7050884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algn="l" defTabSz="13716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900"/>
              </a:spcAft>
              <a:buFont typeface="Arial" pitchFamily="34" charset="0"/>
              <a:defRPr lang="en-US" sz="2700" kern="1200" dirty="0" smtClean="0">
                <a:solidFill>
                  <a:schemeClr val="tx1"/>
                </a:solidFill>
                <a:latin typeface="Calibri Light" panose="020F0302020204030204" pitchFamily="34" charset="0"/>
                <a:ea typeface="+mn-ea"/>
                <a:cs typeface="Calibri Light" panose="020F0302020204030204" pitchFamily="34" charset="0"/>
              </a:defRPr>
            </a:lvl1pPr>
            <a:lvl2pPr algn="l" defTabSz="13716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900"/>
              </a:spcAft>
              <a:buFont typeface="Arial" pitchFamily="34" charset="0"/>
              <a:defRPr lang="en-US" sz="2400" kern="1200" dirty="0" smtClean="0">
                <a:solidFill>
                  <a:schemeClr val="tx1"/>
                </a:solidFill>
                <a:latin typeface="Calibri Light" panose="020F0302020204030204" pitchFamily="34" charset="0"/>
                <a:ea typeface="+mn-ea"/>
                <a:cs typeface="Calibri Light" panose="020F0302020204030204" pitchFamily="34" charset="0"/>
              </a:defRPr>
            </a:lvl2pPr>
            <a:lvl3pPr algn="l" defTabSz="13716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900"/>
              </a:spcAft>
              <a:buFont typeface="Arial" pitchFamily="34" charset="0"/>
              <a:defRPr lang="en-US" sz="2100" kern="1200" dirty="0" smtClean="0">
                <a:solidFill>
                  <a:schemeClr val="tx1"/>
                </a:solidFill>
                <a:latin typeface="Calibri Light" panose="020F0302020204030204" pitchFamily="34" charset="0"/>
                <a:ea typeface="+mn-ea"/>
                <a:cs typeface="Calibri Light" panose="020F0302020204030204" pitchFamily="34" charset="0"/>
              </a:defRPr>
            </a:lvl3pPr>
            <a:lvl4pPr algn="l" defTabSz="13716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900"/>
              </a:spcAft>
              <a:buFont typeface="Arial" pitchFamily="34" charset="0"/>
              <a:defRPr lang="en-US" sz="1800" kern="1200" dirty="0" smtClean="0">
                <a:solidFill>
                  <a:schemeClr val="tx1"/>
                </a:solidFill>
                <a:latin typeface="Calibri Light" panose="020F0302020204030204" pitchFamily="34" charset="0"/>
                <a:ea typeface="+mn-ea"/>
                <a:cs typeface="Calibri Light" panose="020F0302020204030204" pitchFamily="34" charset="0"/>
              </a:defRPr>
            </a:lvl4pPr>
            <a:lvl5pPr algn="l" defTabSz="13716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900"/>
              </a:spcAft>
              <a:buFont typeface="Arial" pitchFamily="34" charset="0"/>
              <a:defRPr lang="de-DE" sz="1500" kern="1200" dirty="0">
                <a:solidFill>
                  <a:schemeClr val="tx1"/>
                </a:solidFill>
                <a:latin typeface="Calibri Light" panose="020F0302020204030204" pitchFamily="34" charset="0"/>
                <a:ea typeface="+mn-ea"/>
                <a:cs typeface="Calibri Light" panose="020F030202020403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 dirty="0"/>
          </a:p>
        </p:txBody>
      </p:sp>
      <p:sp>
        <p:nvSpPr>
          <p:cNvPr id="4" name="Foliennummernplatzhalter 5"/>
          <p:cNvSpPr>
            <a:spLocks noGrp="1"/>
          </p:cNvSpPr>
          <p:nvPr>
            <p:ph type="sldNum" sz="quarter" idx="4"/>
            <p:custDataLst>
              <p:tags r:id="rId1"/>
            </p:custDataLst>
          </p:nvPr>
        </p:nvSpPr>
        <p:spPr bwMode="gray">
          <a:xfrm>
            <a:off x="940808" y="9700595"/>
            <a:ext cx="521939" cy="207749"/>
          </a:xfrm>
          <a:prstGeom prst="rect">
            <a:avLst/>
          </a:prstGeom>
        </p:spPr>
        <p:txBody>
          <a:bodyPr wrap="square" lIns="0" tIns="0" rIns="0" bIns="0" anchor="b" anchorCtr="0">
            <a:spAutoFit/>
          </a:bodyPr>
          <a:lstStyle>
            <a:lvl1pPr algn="l">
              <a:defRPr sz="1350">
                <a:solidFill>
                  <a:schemeClr val="accent2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fld id="{197128C1-3F74-446A-BE5C-32B3F67BEE6A}" type="slidenum">
              <a:rPr lang="en-GB" smtClean="0"/>
              <a:pPr/>
              <a:t>‹#›</a:t>
            </a:fld>
            <a:r>
              <a:rPr lang="en-GB"/>
              <a:t>  </a:t>
            </a:r>
            <a:endParaRPr lang="en-GB" dirty="0"/>
          </a:p>
        </p:txBody>
      </p:sp>
      <p:sp>
        <p:nvSpPr>
          <p:cNvPr id="5" name="Datumsplatzhalter 3"/>
          <p:cNvSpPr>
            <a:spLocks noGrp="1"/>
          </p:cNvSpPr>
          <p:nvPr>
            <p:ph type="dt" sz="half" idx="2"/>
            <p:custDataLst>
              <p:tags r:id="rId2"/>
            </p:custDataLst>
          </p:nvPr>
        </p:nvSpPr>
        <p:spPr bwMode="gray">
          <a:xfrm>
            <a:off x="1462747" y="9701003"/>
            <a:ext cx="1462316" cy="206933"/>
          </a:xfrm>
          <a:prstGeom prst="rect">
            <a:avLst/>
          </a:prstGeom>
        </p:spPr>
        <p:txBody>
          <a:bodyPr wrap="square" lIns="0" tIns="0" rIns="0" bIns="0" anchor="b" anchorCtr="0">
            <a:spAutoFit/>
          </a:bodyPr>
          <a:lstStyle>
            <a:lvl1pPr algn="ctr">
              <a:defRPr sz="1350">
                <a:solidFill>
                  <a:schemeClr val="accent2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en-US"/>
              <a:t>July 2019</a:t>
            </a:r>
            <a:endParaRPr lang="en-GB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3"/>
          </p:nvPr>
        </p:nvSpPr>
        <p:spPr bwMode="gray">
          <a:xfrm>
            <a:off x="6231615" y="9716545"/>
            <a:ext cx="7563825" cy="207749"/>
          </a:xfrm>
          <a:prstGeom prst="rect">
            <a:avLst/>
          </a:prstGeom>
        </p:spPr>
        <p:txBody>
          <a:bodyPr vert="horz" wrap="square" lIns="0" tIns="0" rIns="0" bIns="0" rtlCol="0" anchor="b" anchorCtr="0">
            <a:spAutoFit/>
          </a:bodyPr>
          <a:lstStyle>
            <a:lvl1pPr algn="l">
              <a:defRPr sz="1350">
                <a:solidFill>
                  <a:schemeClr val="accent2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en-GB"/>
              <a:t>© www.lean-case.com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4934095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kt 7" hidden="1"/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0" y="0"/>
          <a:ext cx="317500" cy="238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5" name="think-cell Slide" r:id="rId12" imgW="360" imgH="360" progId="">
                  <p:embed/>
                </p:oleObj>
              </mc:Choice>
              <mc:Fallback>
                <p:oleObj name="think-cell Slide" r:id="rId12" imgW="360" imgH="360" progId="">
                  <p:embed/>
                  <p:pic>
                    <p:nvPicPr>
                      <p:cNvPr id="8" name="Objekt 7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317500" cy="238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 1"/>
          <p:cNvSpPr>
            <a:spLocks noGrp="1"/>
          </p:cNvSpPr>
          <p:nvPr>
            <p:ph type="title"/>
            <p:custDataLst>
              <p:tags r:id="rId3"/>
            </p:custDataLst>
          </p:nvPr>
        </p:nvSpPr>
        <p:spPr bwMode="gray">
          <a:xfrm>
            <a:off x="647703" y="450709"/>
            <a:ext cx="16992598" cy="461666"/>
          </a:xfrm>
        </p:spPr>
        <p:txBody>
          <a:bodyPr wrap="square" lIns="0" tIns="0" rIns="0" bIns="0" anchor="ctr" anchorCtr="0">
            <a:spAutoFit/>
          </a:bodyPr>
          <a:lstStyle>
            <a:lvl1pPr algn="l">
              <a:defRPr sz="3000" b="1">
                <a:solidFill>
                  <a:schemeClr val="accent2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en-US" noProof="0"/>
              <a:t>Click to edit Master title style</a:t>
            </a:r>
            <a:endParaRPr lang="en-GB" noProof="0"/>
          </a:p>
        </p:txBody>
      </p:sp>
      <p:sp>
        <p:nvSpPr>
          <p:cNvPr id="18" name="Textplatzhalter 17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 bwMode="gray">
          <a:xfrm>
            <a:off x="647701" y="2012157"/>
            <a:ext cx="16992602" cy="7236618"/>
          </a:xfrm>
        </p:spPr>
        <p:txBody>
          <a:bodyPr/>
          <a:lstStyle>
            <a:lvl1pPr>
              <a:defRPr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>
              <a:defRPr>
                <a:latin typeface="Calibri Light" panose="020F0302020204030204" pitchFamily="34" charset="0"/>
                <a:cs typeface="Calibri Light" panose="020F0302020204030204" pitchFamily="34" charset="0"/>
              </a:defRPr>
            </a:lvl2pPr>
            <a:lvl3pPr>
              <a:defRPr>
                <a:latin typeface="Calibri Light" panose="020F0302020204030204" pitchFamily="34" charset="0"/>
                <a:cs typeface="Calibri Light" panose="020F0302020204030204" pitchFamily="34" charset="0"/>
              </a:defRPr>
            </a:lvl3pPr>
            <a:lvl4pPr>
              <a:defRPr>
                <a:latin typeface="Calibri Light" panose="020F0302020204030204" pitchFamily="34" charset="0"/>
                <a:cs typeface="Calibri Light" panose="020F0302020204030204" pitchFamily="34" charset="0"/>
              </a:defRPr>
            </a:lvl4pPr>
            <a:lvl5pPr>
              <a:defRPr>
                <a:latin typeface="Calibri Light" panose="020F0302020204030204" pitchFamily="34" charset="0"/>
                <a:cs typeface="Calibri Light" panose="020F0302020204030204" pitchFamily="34" charset="0"/>
              </a:defRPr>
            </a:lvl5pPr>
          </a:lstStyle>
          <a:p>
            <a:pPr lvl="0"/>
            <a:r>
              <a:rPr lang="en-GB" noProof="0"/>
              <a:t>Level 0</a:t>
            </a:r>
          </a:p>
          <a:p>
            <a:pPr lvl="1"/>
            <a:r>
              <a:rPr lang="en-GB" noProof="0"/>
              <a:t>Level 1</a:t>
            </a:r>
          </a:p>
          <a:p>
            <a:pPr lvl="2"/>
            <a:r>
              <a:rPr lang="en-GB" noProof="0"/>
              <a:t>Level 2</a:t>
            </a:r>
          </a:p>
          <a:p>
            <a:pPr lvl="3"/>
            <a:r>
              <a:rPr lang="en-GB" noProof="0"/>
              <a:t>Level 3</a:t>
            </a:r>
          </a:p>
          <a:p>
            <a:pPr lvl="4"/>
            <a:r>
              <a:rPr lang="en-GB" noProof="0"/>
              <a:t>Level 4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 bwMode="gray">
          <a:xfrm>
            <a:off x="647701" y="9191090"/>
            <a:ext cx="16973550" cy="372628"/>
          </a:xfrm>
        </p:spPr>
        <p:txBody>
          <a:bodyPr anchor="b" anchorCtr="0">
            <a:spAutoFit/>
          </a:bodyPr>
          <a:lstStyle>
            <a:lvl1pPr>
              <a:spcBef>
                <a:spcPts val="0"/>
              </a:spcBef>
              <a:defRPr sz="1350" baseline="0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pPr lvl="0"/>
            <a:r>
              <a:rPr lang="en-GB" noProof="0"/>
              <a:t>Source: delete if not needed</a:t>
            </a:r>
          </a:p>
        </p:txBody>
      </p:sp>
      <p:cxnSp>
        <p:nvCxnSpPr>
          <p:cNvPr id="22" name="Gerade Verbindung 21"/>
          <p:cNvCxnSpPr/>
          <p:nvPr userDrawn="1">
            <p:custDataLst>
              <p:tags r:id="rId6"/>
            </p:custDataLst>
          </p:nvPr>
        </p:nvCxnSpPr>
        <p:spPr bwMode="gray">
          <a:xfrm>
            <a:off x="0" y="1363080"/>
            <a:ext cx="18288000" cy="0"/>
          </a:xfrm>
          <a:prstGeom prst="line">
            <a:avLst/>
          </a:prstGeom>
          <a:ln w="1905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Foliennummernplatzhalter 5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 bwMode="gray">
          <a:xfrm>
            <a:off x="657687" y="9796292"/>
            <a:ext cx="565434" cy="207749"/>
          </a:xfrm>
          <a:prstGeom prst="rect">
            <a:avLst/>
          </a:prstGeom>
        </p:spPr>
        <p:txBody>
          <a:bodyPr wrap="square" lIns="0" tIns="0" rIns="0" bIns="0" anchor="b" anchorCtr="0">
            <a:spAutoFit/>
          </a:bodyPr>
          <a:lstStyle>
            <a:lvl1pPr algn="l">
              <a:defRPr sz="1350">
                <a:solidFill>
                  <a:schemeClr val="bg2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fld id="{197128C1-3F74-446A-BE5C-32B3F67BEE6A}" type="slidenum">
              <a:rPr lang="en-GB" smtClean="0"/>
              <a:pPr/>
              <a:t>‹#›</a:t>
            </a:fld>
            <a:r>
              <a:rPr lang="en-GB"/>
              <a:t>  </a:t>
            </a:r>
            <a:endParaRPr lang="en-GB" dirty="0"/>
          </a:p>
        </p:txBody>
      </p:sp>
      <p:cxnSp>
        <p:nvCxnSpPr>
          <p:cNvPr id="25" name="Gerade Verbindung 24"/>
          <p:cNvCxnSpPr/>
          <p:nvPr userDrawn="1"/>
        </p:nvCxnSpPr>
        <p:spPr bwMode="gray">
          <a:xfrm flipV="1">
            <a:off x="1223120" y="9827949"/>
            <a:ext cx="0" cy="176091"/>
          </a:xfrm>
          <a:prstGeom prst="line">
            <a:avLst/>
          </a:prstGeom>
          <a:ln w="9525">
            <a:solidFill>
              <a:srgbClr val="F294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Datumsplatzhalter 3"/>
          <p:cNvSpPr>
            <a:spLocks noGrp="1"/>
          </p:cNvSpPr>
          <p:nvPr>
            <p:ph type="dt" sz="half" idx="10"/>
            <p:custDataLst>
              <p:tags r:id="rId8"/>
            </p:custDataLst>
          </p:nvPr>
        </p:nvSpPr>
        <p:spPr bwMode="gray">
          <a:xfrm>
            <a:off x="1223120" y="9796700"/>
            <a:ext cx="1584176" cy="206933"/>
          </a:xfrm>
          <a:prstGeom prst="rect">
            <a:avLst/>
          </a:prstGeom>
        </p:spPr>
        <p:txBody>
          <a:bodyPr wrap="square" lIns="0" tIns="0" rIns="0" bIns="0" anchor="b" anchorCtr="0">
            <a:spAutoFit/>
          </a:bodyPr>
          <a:lstStyle>
            <a:lvl1pPr algn="ctr">
              <a:defRPr sz="1350">
                <a:solidFill>
                  <a:schemeClr val="bg2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en-US"/>
              <a:t>July 2019</a:t>
            </a:r>
            <a:endParaRPr lang="en-GB" dirty="0"/>
          </a:p>
        </p:txBody>
      </p:sp>
      <p:sp>
        <p:nvSpPr>
          <p:cNvPr id="28" name="Fußzeilenplatzhalter 5"/>
          <p:cNvSpPr>
            <a:spLocks noGrp="1"/>
          </p:cNvSpPr>
          <p:nvPr>
            <p:ph type="ftr" sz="quarter" idx="3"/>
          </p:nvPr>
        </p:nvSpPr>
        <p:spPr bwMode="gray">
          <a:xfrm>
            <a:off x="5687616" y="9796292"/>
            <a:ext cx="8194144" cy="207749"/>
          </a:xfrm>
          <a:prstGeom prst="rect">
            <a:avLst/>
          </a:prstGeom>
        </p:spPr>
        <p:txBody>
          <a:bodyPr vert="horz" wrap="square" lIns="0" tIns="0" rIns="0" bIns="0" rtlCol="0" anchor="b" anchorCtr="0">
            <a:spAutoFit/>
          </a:bodyPr>
          <a:lstStyle>
            <a:lvl1pPr algn="l">
              <a:defRPr sz="1350">
                <a:solidFill>
                  <a:schemeClr val="bg2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en-GB"/>
              <a:t>© www.lean-case.com</a:t>
            </a:r>
            <a:endParaRPr lang="en-GB" dirty="0"/>
          </a:p>
        </p:txBody>
      </p:sp>
      <p:cxnSp>
        <p:nvCxnSpPr>
          <p:cNvPr id="29" name="Gerade Verbindung 28"/>
          <p:cNvCxnSpPr/>
          <p:nvPr userDrawn="1"/>
        </p:nvCxnSpPr>
        <p:spPr bwMode="gray">
          <a:xfrm flipV="1">
            <a:off x="2951312" y="9827949"/>
            <a:ext cx="0" cy="176091"/>
          </a:xfrm>
          <a:prstGeom prst="line">
            <a:avLst/>
          </a:prstGeom>
          <a:ln w="9525">
            <a:solidFill>
              <a:srgbClr val="F294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Gerade Verbindung 29"/>
          <p:cNvCxnSpPr/>
          <p:nvPr userDrawn="1">
            <p:custDataLst>
              <p:tags r:id="rId9"/>
            </p:custDataLst>
          </p:nvPr>
        </p:nvCxnSpPr>
        <p:spPr bwMode="gray">
          <a:xfrm flipV="1">
            <a:off x="5255568" y="9827949"/>
            <a:ext cx="0" cy="176091"/>
          </a:xfrm>
          <a:prstGeom prst="line">
            <a:avLst/>
          </a:prstGeom>
          <a:ln w="9525">
            <a:solidFill>
              <a:srgbClr val="F294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Grafik 14"/>
          <p:cNvPicPr>
            <a:picLocks noChangeAspect="1"/>
          </p:cNvPicPr>
          <p:nvPr userDrawn="1">
            <p:custDataLst>
              <p:tags r:id="rId10"/>
            </p:custDataLst>
          </p:nvPr>
        </p:nvPicPr>
        <p:blipFill rotWithShape="1"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133" b="23000"/>
          <a:stretch/>
        </p:blipFill>
        <p:spPr>
          <a:xfrm>
            <a:off x="14935201" y="9601200"/>
            <a:ext cx="2824018" cy="4446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36311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>
              <a:defRPr>
                <a:latin typeface="Calibri Light" panose="020F0302020204030204" pitchFamily="34" charset="0"/>
                <a:cs typeface="Calibri Light" panose="020F0302020204030204" pitchFamily="34" charset="0"/>
              </a:defRPr>
            </a:lvl2pPr>
            <a:lvl3pPr>
              <a:defRPr>
                <a:latin typeface="Calibri Light" panose="020F0302020204030204" pitchFamily="34" charset="0"/>
                <a:cs typeface="Calibri Light" panose="020F0302020204030204" pitchFamily="34" charset="0"/>
              </a:defRPr>
            </a:lvl3pPr>
            <a:lvl4pPr>
              <a:defRPr>
                <a:latin typeface="Calibri Light" panose="020F0302020204030204" pitchFamily="34" charset="0"/>
                <a:cs typeface="Calibri Light" panose="020F0302020204030204" pitchFamily="34" charset="0"/>
              </a:defRPr>
            </a:lvl4pPr>
            <a:lvl5pPr>
              <a:defRPr>
                <a:latin typeface="Calibri Light" panose="020F0302020204030204" pitchFamily="34" charset="0"/>
                <a:cs typeface="Calibri Light" panose="020F030202020403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6" name="Zástupný symbol pro datum 1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en-US"/>
              <a:t>July 2019</a:t>
            </a:r>
            <a:endParaRPr lang="en-US" dirty="0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en-US">
                <a:solidFill>
                  <a:srgbClr val="898989"/>
                </a:solidFill>
              </a:rPr>
              <a:t>© www.lean-case.com</a:t>
            </a:r>
            <a:endParaRPr lang="en-US" dirty="0">
              <a:solidFill>
                <a:srgbClr val="898989"/>
              </a:solidFill>
            </a:endParaRPr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fld id="{F4EF2239-9C41-4F1E-B31F-14515ED9BBE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33730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 userDrawn="1"/>
        </p:nvSpPr>
        <p:spPr>
          <a:xfrm>
            <a:off x="0" y="0"/>
            <a:ext cx="18288000" cy="92583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8" name="Zástupný symbol pro datum 7"/>
          <p:cNvSpPr>
            <a:spLocks noGrp="1"/>
          </p:cNvSpPr>
          <p:nvPr>
            <p:ph type="dt" sz="half" idx="10"/>
          </p:nvPr>
        </p:nvSpPr>
        <p:spPr>
          <a:xfrm>
            <a:off x="2743200" y="9532015"/>
            <a:ext cx="1905000" cy="547688"/>
          </a:xfrm>
        </p:spPr>
        <p:txBody>
          <a:bodyPr/>
          <a:lstStyle>
            <a:lvl1pPr>
              <a:defRPr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en-US"/>
              <a:t>July 2019</a:t>
            </a:r>
            <a:endParaRPr lang="en-US" dirty="0"/>
          </a:p>
        </p:txBody>
      </p:sp>
      <p:sp>
        <p:nvSpPr>
          <p:cNvPr id="9" name="Zástupný symbol pro zápatí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en-US">
                <a:solidFill>
                  <a:srgbClr val="898989"/>
                </a:solidFill>
              </a:rPr>
              <a:t>© www.lean-case.com</a:t>
            </a:r>
            <a:endParaRPr lang="en-US" dirty="0">
              <a:solidFill>
                <a:srgbClr val="898989"/>
              </a:solidFill>
            </a:endParaRPr>
          </a:p>
        </p:txBody>
      </p:sp>
      <p:sp>
        <p:nvSpPr>
          <p:cNvPr id="10" name="Zástupný symbol pro číslo snímku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fld id="{F4EF2239-9C41-4F1E-B31F-14515ED9BBE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EEAB4DFD-6AE6-4C9D-AECC-C6124DABD80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295400" y="411957"/>
            <a:ext cx="14630400" cy="997743"/>
          </a:xfrm>
        </p:spPr>
        <p:txBody>
          <a:bodyPr/>
          <a:lstStyle>
            <a:lvl1pPr>
              <a:defRPr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521509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95400" y="1562100"/>
            <a:ext cx="7924800" cy="7543800"/>
          </a:xfrm>
        </p:spPr>
        <p:txBody>
          <a:bodyPr/>
          <a:lstStyle>
            <a:lvl1pPr>
              <a:defRPr sz="5000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>
              <a:defRPr sz="4300">
                <a:latin typeface="Calibri Light" panose="020F0302020204030204" pitchFamily="34" charset="0"/>
                <a:cs typeface="Calibri Light" panose="020F0302020204030204" pitchFamily="34" charset="0"/>
              </a:defRPr>
            </a:lvl2pPr>
            <a:lvl3pPr>
              <a:defRPr sz="3600">
                <a:latin typeface="Calibri Light" panose="020F0302020204030204" pitchFamily="34" charset="0"/>
                <a:cs typeface="Calibri Light" panose="020F0302020204030204" pitchFamily="34" charset="0"/>
              </a:defRPr>
            </a:lvl3pPr>
            <a:lvl4pPr>
              <a:defRPr sz="3200">
                <a:latin typeface="Calibri Light" panose="020F0302020204030204" pitchFamily="34" charset="0"/>
                <a:cs typeface="Calibri Light" panose="020F0302020204030204" pitchFamily="34" charset="0"/>
              </a:defRPr>
            </a:lvl4pPr>
            <a:lvl5pPr>
              <a:defRPr sz="3200">
                <a:latin typeface="Calibri Light" panose="020F0302020204030204" pitchFamily="34" charset="0"/>
                <a:cs typeface="Calibri Light" panose="020F0302020204030204" pitchFamily="34" charset="0"/>
              </a:defRPr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525000" y="1562100"/>
            <a:ext cx="7467600" cy="7543800"/>
          </a:xfrm>
        </p:spPr>
        <p:txBody>
          <a:bodyPr/>
          <a:lstStyle>
            <a:lvl1pPr>
              <a:defRPr sz="5000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>
              <a:defRPr sz="4300">
                <a:latin typeface="Calibri Light" panose="020F0302020204030204" pitchFamily="34" charset="0"/>
                <a:cs typeface="Calibri Light" panose="020F0302020204030204" pitchFamily="34" charset="0"/>
              </a:defRPr>
            </a:lvl2pPr>
            <a:lvl3pPr>
              <a:defRPr sz="3600">
                <a:latin typeface="Calibri Light" panose="020F0302020204030204" pitchFamily="34" charset="0"/>
                <a:cs typeface="Calibri Light" panose="020F0302020204030204" pitchFamily="34" charset="0"/>
              </a:defRPr>
            </a:lvl3pPr>
            <a:lvl4pPr>
              <a:defRPr sz="3200">
                <a:latin typeface="Calibri Light" panose="020F0302020204030204" pitchFamily="34" charset="0"/>
                <a:cs typeface="Calibri Light" panose="020F0302020204030204" pitchFamily="34" charset="0"/>
              </a:defRPr>
            </a:lvl4pPr>
            <a:lvl5pPr>
              <a:defRPr sz="3200">
                <a:latin typeface="Calibri Light" panose="020F0302020204030204" pitchFamily="34" charset="0"/>
                <a:cs typeface="Calibri Light" panose="020F0302020204030204" pitchFamily="34" charset="0"/>
              </a:defRPr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Zástupný symbol pro datum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en-US"/>
              <a:t>July 2019</a:t>
            </a:r>
            <a:endParaRPr lang="en-US" dirty="0"/>
          </a:p>
        </p:txBody>
      </p:sp>
      <p:sp>
        <p:nvSpPr>
          <p:cNvPr id="12" name="Zástupný symbol pro zápatí 1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en-US">
                <a:solidFill>
                  <a:srgbClr val="898989"/>
                </a:solidFill>
              </a:rPr>
              <a:t>© www.lean-case.com</a:t>
            </a:r>
            <a:endParaRPr lang="en-US" dirty="0">
              <a:solidFill>
                <a:srgbClr val="898989"/>
              </a:solidFill>
            </a:endParaRPr>
          </a:p>
        </p:txBody>
      </p:sp>
      <p:sp>
        <p:nvSpPr>
          <p:cNvPr id="13" name="Zástupný symbol pro číslo snímku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fld id="{F4EF2239-9C41-4F1E-B31F-14515ED9BBE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84571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tfolio pro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9372600" y="2127250"/>
            <a:ext cx="7696200" cy="6858000"/>
          </a:xfrm>
        </p:spPr>
        <p:txBody>
          <a:bodyPr/>
          <a:lstStyle>
            <a:lvl1pPr>
              <a:defRPr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295400" y="411957"/>
            <a:ext cx="14630400" cy="997743"/>
          </a:xfrm>
        </p:spPr>
        <p:txBody>
          <a:bodyPr/>
          <a:lstStyle>
            <a:lvl1pPr>
              <a:defRPr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1371600" y="1257300"/>
            <a:ext cx="10820400" cy="609600"/>
          </a:xfrm>
        </p:spPr>
        <p:txBody>
          <a:bodyPr>
            <a:noAutofit/>
          </a:bodyPr>
          <a:lstStyle>
            <a:lvl1pPr marL="0" indent="0">
              <a:buNone/>
              <a:defRPr sz="2400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pPr lvl="0"/>
            <a:r>
              <a:rPr lang="en-US" dirty="0"/>
              <a:t>Click to edit Master text</a:t>
            </a:r>
          </a:p>
        </p:txBody>
      </p:sp>
      <p:sp>
        <p:nvSpPr>
          <p:cNvPr id="11" name="Zástupný symbol pro datum 10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en-US"/>
              <a:t>July 2019</a:t>
            </a:r>
            <a:endParaRPr lang="en-US" dirty="0"/>
          </a:p>
        </p:txBody>
      </p:sp>
      <p:sp>
        <p:nvSpPr>
          <p:cNvPr id="12" name="Zástupný symbol pro zápatí 11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en-US">
                <a:solidFill>
                  <a:srgbClr val="898989"/>
                </a:solidFill>
              </a:rPr>
              <a:t>© www.lean-case.com</a:t>
            </a:r>
            <a:endParaRPr lang="en-US" dirty="0">
              <a:solidFill>
                <a:srgbClr val="898989"/>
              </a:solidFill>
            </a:endParaRPr>
          </a:p>
        </p:txBody>
      </p:sp>
      <p:sp>
        <p:nvSpPr>
          <p:cNvPr id="13" name="Zástupný symbol pro číslo snímku 12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fld id="{F4EF2239-9C41-4F1E-B31F-14515ED9BBE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84621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esen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3865181" y="3162300"/>
            <a:ext cx="3602419" cy="4572000"/>
          </a:xfrm>
        </p:spPr>
        <p:txBody>
          <a:bodyPr/>
          <a:lstStyle>
            <a:lvl1pPr>
              <a:defRPr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295400" y="411957"/>
            <a:ext cx="14630400" cy="997743"/>
          </a:xfrm>
        </p:spPr>
        <p:txBody>
          <a:bodyPr/>
          <a:lstStyle>
            <a:lvl1pPr>
              <a:defRPr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1371600" y="1257300"/>
            <a:ext cx="10820400" cy="609600"/>
          </a:xfrm>
        </p:spPr>
        <p:txBody>
          <a:bodyPr>
            <a:noAutofit/>
          </a:bodyPr>
          <a:lstStyle>
            <a:lvl1pPr marL="0" indent="0">
              <a:buNone/>
              <a:defRPr sz="2400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pPr lvl="0"/>
            <a:r>
              <a:rPr lang="en-US" dirty="0"/>
              <a:t>Click to edit Master text</a:t>
            </a:r>
          </a:p>
        </p:txBody>
      </p:sp>
      <p:sp>
        <p:nvSpPr>
          <p:cNvPr id="6" name="Zástupný symbol pro datum 5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en-US"/>
              <a:t>July 2019</a:t>
            </a:r>
            <a:endParaRPr lang="en-US" dirty="0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en-US">
                <a:solidFill>
                  <a:srgbClr val="898989"/>
                </a:solidFill>
              </a:rPr>
              <a:t>© www.lean-case.com</a:t>
            </a:r>
            <a:endParaRPr lang="en-US" dirty="0">
              <a:solidFill>
                <a:srgbClr val="898989"/>
              </a:solidFill>
            </a:endParaRPr>
          </a:p>
        </p:txBody>
      </p:sp>
      <p:sp>
        <p:nvSpPr>
          <p:cNvPr id="10" name="Zástupný symbol pro číslo snímku 9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fld id="{F4EF2239-9C41-4F1E-B31F-14515ED9BBE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10398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bout 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8534400" cy="9434513"/>
          </a:xfrm>
        </p:spPr>
        <p:txBody>
          <a:bodyPr/>
          <a:lstStyle>
            <a:lvl1pPr>
              <a:defRPr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endParaRPr lang="en-US"/>
          </a:p>
        </p:txBody>
      </p:sp>
      <p:sp>
        <p:nvSpPr>
          <p:cNvPr id="2" name="Zástupný symbol pro datum 1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en-US"/>
              <a:t>July 2019</a:t>
            </a:r>
            <a:endParaRPr lang="en-US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en-US">
                <a:solidFill>
                  <a:srgbClr val="898989"/>
                </a:solidFill>
              </a:rPr>
              <a:t>© www.lean-case.com</a:t>
            </a:r>
            <a:endParaRPr lang="en-US" dirty="0">
              <a:solidFill>
                <a:srgbClr val="898989"/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fld id="{F4EF2239-9C41-4F1E-B31F-14515ED9BBE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89643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1658938" y="2324100"/>
            <a:ext cx="4894262" cy="6629400"/>
          </a:xfrm>
        </p:spPr>
        <p:txBody>
          <a:bodyPr/>
          <a:lstStyle>
            <a:lvl1pPr>
              <a:defRPr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endParaRPr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en-US"/>
              <a:t>July 2019</a:t>
            </a:r>
            <a:endParaRPr lang="en-US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en-US">
                <a:solidFill>
                  <a:srgbClr val="898989"/>
                </a:solidFill>
              </a:rPr>
              <a:t>© www.lean-case.com</a:t>
            </a:r>
            <a:endParaRPr lang="en-US" dirty="0">
              <a:solidFill>
                <a:srgbClr val="898989"/>
              </a:solidFill>
            </a:endParaRPr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fld id="{F4EF2239-9C41-4F1E-B31F-14515ED9BBE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41956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uppieren 13"/>
          <p:cNvGrpSpPr/>
          <p:nvPr userDrawn="1"/>
        </p:nvGrpSpPr>
        <p:grpSpPr>
          <a:xfrm>
            <a:off x="-5862" y="9390185"/>
            <a:ext cx="18293862" cy="1087315"/>
            <a:chOff x="-1548680" y="4293096"/>
            <a:chExt cx="9151139" cy="404812"/>
          </a:xfrm>
        </p:grpSpPr>
        <p:sp>
          <p:nvSpPr>
            <p:cNvPr id="14" name="Rectangle 10"/>
            <p:cNvSpPr>
              <a:spLocks noChangeArrowheads="1"/>
            </p:cNvSpPr>
            <p:nvPr userDrawn="1"/>
          </p:nvSpPr>
          <p:spPr bwMode="auto">
            <a:xfrm rot="10800000">
              <a:off x="-1548680" y="4293096"/>
              <a:ext cx="9151139" cy="404812"/>
            </a:xfrm>
            <a:prstGeom prst="rect">
              <a:avLst/>
            </a:prstGeom>
            <a:solidFill>
              <a:srgbClr val="F0F0F0"/>
            </a:solidFill>
            <a:ln>
              <a:noFill/>
            </a:ln>
            <a:effectLst>
              <a:outerShdw algn="ctr" rotWithShape="0">
                <a:srgbClr val="F29400"/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de-DE" dirty="0">
                <a:latin typeface="Calibri Light" panose="020F0302020204030204" pitchFamily="34" charset="0"/>
              </a:endParaRPr>
            </a:p>
          </p:txBody>
        </p:sp>
        <p:cxnSp>
          <p:nvCxnSpPr>
            <p:cNvPr id="15" name="Gerade Verbindung 16"/>
            <p:cNvCxnSpPr/>
            <p:nvPr userDrawn="1"/>
          </p:nvCxnSpPr>
          <p:spPr>
            <a:xfrm>
              <a:off x="-1548680" y="4293096"/>
              <a:ext cx="9151139" cy="0"/>
            </a:xfrm>
            <a:prstGeom prst="line">
              <a:avLst/>
            </a:prstGeom>
            <a:ln>
              <a:solidFill>
                <a:srgbClr val="F294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95400" y="411957"/>
            <a:ext cx="13411200" cy="997743"/>
          </a:xfrm>
          <a:prstGeom prst="rect">
            <a:avLst/>
          </a:prstGeom>
        </p:spPr>
        <p:txBody>
          <a:bodyPr vert="horz" lIns="163284" tIns="81642" rIns="163284" bIns="81642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1485900"/>
            <a:ext cx="15773400" cy="7772400"/>
          </a:xfrm>
          <a:prstGeom prst="rect">
            <a:avLst/>
          </a:prstGeom>
        </p:spPr>
        <p:txBody>
          <a:bodyPr vert="horz" lIns="163284" tIns="81642" rIns="163284" bIns="81642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12066" y="9532015"/>
            <a:ext cx="1905000" cy="547688"/>
          </a:xfrm>
          <a:prstGeom prst="rect">
            <a:avLst/>
          </a:prstGeom>
        </p:spPr>
        <p:txBody>
          <a:bodyPr vert="horz" lIns="163284" tIns="81642" rIns="163284" bIns="81642" rtlCol="0" anchor="ctr"/>
          <a:lstStyle>
            <a:lvl1pPr algn="l">
              <a:defRPr sz="1800">
                <a:solidFill>
                  <a:schemeClr val="tx1">
                    <a:tint val="75000"/>
                  </a:schemeClr>
                </a:solidFill>
                <a:latin typeface="Calibri Light" panose="020F0302020204030204" pitchFamily="34" charset="0"/>
              </a:defRPr>
            </a:lvl1pPr>
          </a:lstStyle>
          <a:p>
            <a:r>
              <a:rPr lang="en-US"/>
              <a:t>July 2019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953000" y="9532015"/>
            <a:ext cx="5791200" cy="547688"/>
          </a:xfrm>
          <a:prstGeom prst="rect">
            <a:avLst/>
          </a:prstGeom>
        </p:spPr>
        <p:txBody>
          <a:bodyPr vert="horz" lIns="163284" tIns="81642" rIns="163284" bIns="81642" rtlCol="0" anchor="ctr"/>
          <a:lstStyle>
            <a:lvl1pPr marL="0" marR="0" indent="0" algn="l" defTabSz="163284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>
                <a:solidFill>
                  <a:schemeClr val="tx1">
                    <a:tint val="75000"/>
                  </a:schemeClr>
                </a:solidFill>
                <a:latin typeface="Calibri Light" panose="020F0302020204030204" pitchFamily="34" charset="0"/>
              </a:defRPr>
            </a:lvl1pPr>
          </a:lstStyle>
          <a:p>
            <a:r>
              <a:rPr lang="en-US" dirty="0">
                <a:solidFill>
                  <a:srgbClr val="898989"/>
                </a:solidFill>
              </a:rPr>
              <a:t>© www.lean-case.com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3106400" y="9532015"/>
            <a:ext cx="4267200" cy="547688"/>
          </a:xfrm>
          <a:prstGeom prst="rect">
            <a:avLst/>
          </a:prstGeom>
        </p:spPr>
        <p:txBody>
          <a:bodyPr vert="horz" lIns="163284" tIns="81642" rIns="163284" bIns="81642" rtlCol="0" anchor="ctr"/>
          <a:lstStyle>
            <a:lvl1pPr algn="r">
              <a:defRPr sz="1800">
                <a:solidFill>
                  <a:schemeClr val="tx1">
                    <a:tint val="75000"/>
                  </a:schemeClr>
                </a:solidFill>
                <a:latin typeface="Calibri Light" panose="020F0302020204030204" pitchFamily="34" charset="0"/>
              </a:defRPr>
            </a:lvl1pPr>
          </a:lstStyle>
          <a:p>
            <a:fld id="{F4EF2239-9C41-4F1E-B31F-14515ED9BBED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6" name="Obrázek 4"/>
          <p:cNvPicPr>
            <a:picLocks noChangeAspect="1"/>
          </p:cNvPicPr>
          <p:nvPr userDrawn="1"/>
        </p:nvPicPr>
        <p:blipFill>
          <a:blip r:embed="rId25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221060" y="9534058"/>
            <a:ext cx="1018239" cy="5624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2524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4" r:id="rId2"/>
    <p:sldLayoutId id="2147483650" r:id="rId3"/>
    <p:sldLayoutId id="2147483678" r:id="rId4"/>
    <p:sldLayoutId id="2147483652" r:id="rId5"/>
    <p:sldLayoutId id="2147483674" r:id="rId6"/>
    <p:sldLayoutId id="2147483668" r:id="rId7"/>
    <p:sldLayoutId id="2147483662" r:id="rId8"/>
    <p:sldLayoutId id="2147483671" r:id="rId9"/>
    <p:sldLayoutId id="2147483664" r:id="rId10"/>
    <p:sldLayoutId id="2147483672" r:id="rId11"/>
    <p:sldLayoutId id="2147483665" r:id="rId12"/>
    <p:sldLayoutId id="2147483667" r:id="rId13"/>
    <p:sldLayoutId id="2147483663" r:id="rId14"/>
    <p:sldLayoutId id="2147483666" r:id="rId15"/>
    <p:sldLayoutId id="2147483676" r:id="rId16"/>
    <p:sldLayoutId id="2147483656" r:id="rId17"/>
    <p:sldLayoutId id="2147483679" r:id="rId18"/>
    <p:sldLayoutId id="2147483685" r:id="rId19"/>
    <p:sldLayoutId id="2147483686" r:id="rId20"/>
    <p:sldLayoutId id="2147483682" r:id="rId21"/>
    <p:sldLayoutId id="2147483683" r:id="rId22"/>
    <p:sldLayoutId id="2147483690" r:id="rId23"/>
  </p:sldLayoutIdLst>
  <p:hf hdr="0"/>
  <p:txStyles>
    <p:titleStyle>
      <a:lvl1pPr algn="l" defTabSz="1632844" rtl="0" eaLnBrk="1" latinLnBrk="0" hangingPunct="1">
        <a:spcBef>
          <a:spcPct val="0"/>
        </a:spcBef>
        <a:buNone/>
        <a:defRPr sz="4000" b="1" kern="1200">
          <a:solidFill>
            <a:srgbClr val="868788"/>
          </a:solidFill>
          <a:latin typeface="Calibri Light" panose="020F0302020204030204" pitchFamily="34" charset="0"/>
          <a:ea typeface="+mj-ea"/>
          <a:cs typeface="+mj-cs"/>
        </a:defRPr>
      </a:lvl1pPr>
    </p:titleStyle>
    <p:bodyStyle>
      <a:lvl1pPr marL="612317" indent="-612317" algn="l" defTabSz="1632844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►"/>
        <a:defRPr sz="4000" kern="1200">
          <a:solidFill>
            <a:schemeClr val="tx1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1pPr>
      <a:lvl2pPr marL="1326686" indent="-510264" algn="l" defTabSz="1632844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Arial" panose="020B0604020202020204" pitchFamily="34" charset="0"/>
        <a:buChar char="►"/>
        <a:defRPr sz="3600" kern="1200">
          <a:solidFill>
            <a:schemeClr val="tx1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2pPr>
      <a:lvl3pPr marL="2041055" indent="-408211" algn="l" defTabSz="1632844" rtl="0" eaLnBrk="1" latinLnBrk="0" hangingPunct="1">
        <a:spcBef>
          <a:spcPct val="20000"/>
        </a:spcBef>
        <a:buClr>
          <a:schemeClr val="accent3"/>
        </a:buClr>
        <a:buFont typeface="Arial" panose="020B0604020202020204" pitchFamily="34" charset="0"/>
        <a:buChar char="►"/>
        <a:defRPr sz="2800" kern="1200">
          <a:solidFill>
            <a:schemeClr val="tx1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3pPr>
      <a:lvl4pPr marL="2857477" indent="-408211" algn="l" defTabSz="1632844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4pPr>
      <a:lvl5pPr marL="3673899" indent="-408211" algn="l" defTabSz="1632844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5pPr>
      <a:lvl6pPr marL="4490321" indent="-408211" algn="l" defTabSz="1632844" rtl="0" eaLnBrk="1" latinLnBrk="0" hangingPunct="1">
        <a:spcBef>
          <a:spcPct val="20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306743" indent="-408211" algn="l" defTabSz="1632844" rtl="0" eaLnBrk="1" latinLnBrk="0" hangingPunct="1">
        <a:spcBef>
          <a:spcPct val="20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123165" indent="-408211" algn="l" defTabSz="1632844" rtl="0" eaLnBrk="1" latinLnBrk="0" hangingPunct="1">
        <a:spcBef>
          <a:spcPct val="20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6939587" indent="-408211" algn="l" defTabSz="1632844" rtl="0" eaLnBrk="1" latinLnBrk="0" hangingPunct="1">
        <a:spcBef>
          <a:spcPct val="20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632844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816422" algn="l" defTabSz="1632844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632844" algn="l" defTabSz="1632844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449266" algn="l" defTabSz="1632844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265688" algn="l" defTabSz="1632844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4082110" algn="l" defTabSz="1632844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898532" algn="l" defTabSz="1632844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714954" algn="l" defTabSz="1632844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531376" algn="l" defTabSz="1632844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7.sv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36142" y="5295900"/>
            <a:ext cx="14706600" cy="1219200"/>
          </a:xfrm>
        </p:spPr>
        <p:txBody>
          <a:bodyPr>
            <a:normAutofit fontScale="92500"/>
          </a:bodyPr>
          <a:lstStyle/>
          <a:p>
            <a:r>
              <a:rPr lang="de-DE" sz="5400" dirty="0">
                <a:latin typeface="Arial "/>
                <a:cs typeface="Arial" panose="020B0604020202020204" pitchFamily="34" charset="0"/>
              </a:rPr>
              <a:t>- METRICS WHICH MATTER TO INVESTORS -</a:t>
            </a:r>
            <a:endParaRPr lang="en-US" sz="5400" dirty="0">
              <a:latin typeface="Arial "/>
              <a:cs typeface="Arial" panose="020B0604020202020204" pitchFamily="34" charset="0"/>
            </a:endParaRPr>
          </a:p>
        </p:txBody>
      </p:sp>
      <p:cxnSp>
        <p:nvCxnSpPr>
          <p:cNvPr id="12" name="Straight Connector 11"/>
          <p:cNvCxnSpPr/>
          <p:nvPr/>
        </p:nvCxnSpPr>
        <p:spPr>
          <a:xfrm>
            <a:off x="6484342" y="5143500"/>
            <a:ext cx="5410200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7" name="Group 26"/>
          <p:cNvGrpSpPr/>
          <p:nvPr/>
        </p:nvGrpSpPr>
        <p:grpSpPr>
          <a:xfrm>
            <a:off x="7932142" y="6438900"/>
            <a:ext cx="2514600" cy="381000"/>
            <a:chOff x="7924800" y="5676900"/>
            <a:chExt cx="2514600" cy="381000"/>
          </a:xfrm>
        </p:grpSpPr>
        <p:sp>
          <p:nvSpPr>
            <p:cNvPr id="14" name="Oval 13"/>
            <p:cNvSpPr/>
            <p:nvPr/>
          </p:nvSpPr>
          <p:spPr>
            <a:xfrm>
              <a:off x="7924800" y="5676900"/>
              <a:ext cx="381000" cy="38100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5" name="Oval 14"/>
            <p:cNvSpPr/>
            <p:nvPr/>
          </p:nvSpPr>
          <p:spPr>
            <a:xfrm>
              <a:off x="8458200" y="5676900"/>
              <a:ext cx="381000" cy="38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" name="Oval 15"/>
            <p:cNvSpPr/>
            <p:nvPr/>
          </p:nvSpPr>
          <p:spPr>
            <a:xfrm>
              <a:off x="8991600" y="5676900"/>
              <a:ext cx="381000" cy="38100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7" name="Oval 16"/>
            <p:cNvSpPr/>
            <p:nvPr/>
          </p:nvSpPr>
          <p:spPr>
            <a:xfrm>
              <a:off x="9525000" y="5676900"/>
              <a:ext cx="381000" cy="381000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8" name="Oval 17"/>
            <p:cNvSpPr/>
            <p:nvPr/>
          </p:nvSpPr>
          <p:spPr>
            <a:xfrm>
              <a:off x="10058400" y="5676900"/>
              <a:ext cx="381000" cy="381000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pic>
        <p:nvPicPr>
          <p:cNvPr id="5" name="Obrázek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64982" y="2628900"/>
            <a:ext cx="4248921" cy="2346965"/>
          </a:xfrm>
          <a:prstGeom prst="rect">
            <a:avLst/>
          </a:prstGeom>
        </p:spPr>
      </p:pic>
      <p:sp>
        <p:nvSpPr>
          <p:cNvPr id="11" name="Nadpis 1"/>
          <p:cNvSpPr txBox="1">
            <a:spLocks/>
          </p:cNvSpPr>
          <p:nvPr/>
        </p:nvSpPr>
        <p:spPr>
          <a:xfrm>
            <a:off x="578842" y="7353300"/>
            <a:ext cx="17221200" cy="997743"/>
          </a:xfrm>
          <a:prstGeom prst="rect">
            <a:avLst/>
          </a:prstGeom>
          <a:solidFill>
            <a:schemeClr val="bg1"/>
          </a:solidFill>
        </p:spPr>
        <p:txBody>
          <a:bodyPr vert="horz" lIns="163284" tIns="81642" rIns="163284" bIns="81642" rtlCol="0" anchor="ctr">
            <a:noAutofit/>
          </a:bodyPr>
          <a:lstStyle>
            <a:lvl1pPr algn="ctr" defTabSz="1632844" rtl="0" eaLnBrk="1" latinLnBrk="0" hangingPunct="1">
              <a:spcBef>
                <a:spcPct val="0"/>
              </a:spcBef>
              <a:buNone/>
              <a:defRPr sz="8000" kern="1200">
                <a:solidFill>
                  <a:srgbClr val="868788"/>
                </a:solidFill>
                <a:latin typeface="Calibri Light" panose="020F0302020204030204" pitchFamily="34" charset="0"/>
                <a:ea typeface="+mj-ea"/>
                <a:cs typeface="+mj-cs"/>
              </a:defRPr>
            </a:lvl1pPr>
          </a:lstStyle>
          <a:p>
            <a:r>
              <a:rPr lang="en-US" sz="2800" b="1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Pitching a Financial Plan</a:t>
            </a:r>
            <a:endParaRPr lang="en-US" sz="2800" b="1" dirty="0">
              <a:solidFill>
                <a:schemeClr val="accent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51660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C3C8B739-7F6D-4994-BF1A-174C8A211972}"/>
              </a:ext>
            </a:extLst>
          </p:cNvPr>
          <p:cNvGrpSpPr/>
          <p:nvPr/>
        </p:nvGrpSpPr>
        <p:grpSpPr>
          <a:xfrm>
            <a:off x="6293783" y="3217640"/>
            <a:ext cx="7957754" cy="2922782"/>
            <a:chOff x="3418012" y="2476500"/>
            <a:chExt cx="12720401" cy="4672044"/>
          </a:xfrm>
        </p:grpSpPr>
        <p:sp>
          <p:nvSpPr>
            <p:cNvPr id="82" name="TextBox 81">
              <a:extLst>
                <a:ext uri="{FF2B5EF4-FFF2-40B4-BE49-F238E27FC236}">
                  <a16:creationId xmlns:a16="http://schemas.microsoft.com/office/drawing/2014/main" id="{EE645C9E-C4E3-4B41-BD10-8E9ACE96C0BD}"/>
                </a:ext>
              </a:extLst>
            </p:cNvPr>
            <p:cNvSpPr txBox="1"/>
            <p:nvPr/>
          </p:nvSpPr>
          <p:spPr>
            <a:xfrm rot="20215050">
              <a:off x="11378174" y="2907845"/>
              <a:ext cx="4135348" cy="5411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600" b="1" dirty="0">
                  <a:solidFill>
                    <a:schemeClr val="accent4">
                      <a:alpha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GROW CUSTOMERS</a:t>
              </a:r>
            </a:p>
          </p:txBody>
        </p:sp>
        <p:sp>
          <p:nvSpPr>
            <p:cNvPr id="64" name="Freeform: Shape 63">
              <a:extLst>
                <a:ext uri="{FF2B5EF4-FFF2-40B4-BE49-F238E27FC236}">
                  <a16:creationId xmlns:a16="http://schemas.microsoft.com/office/drawing/2014/main" id="{6727E07E-4A1C-42BA-83E2-59DB93E58A50}"/>
                </a:ext>
              </a:extLst>
            </p:cNvPr>
            <p:cNvSpPr/>
            <p:nvPr/>
          </p:nvSpPr>
          <p:spPr>
            <a:xfrm>
              <a:off x="5968696" y="2565022"/>
              <a:ext cx="9453100" cy="1680109"/>
            </a:xfrm>
            <a:custGeom>
              <a:avLst/>
              <a:gdLst>
                <a:gd name="connsiteX0" fmla="*/ 0 w 14374906"/>
                <a:gd name="connsiteY0" fmla="*/ 40341 h 2084294"/>
                <a:gd name="connsiteX1" fmla="*/ 5674659 w 14374906"/>
                <a:gd name="connsiteY1" fmla="*/ 2084294 h 2084294"/>
                <a:gd name="connsiteX2" fmla="*/ 8565777 w 14374906"/>
                <a:gd name="connsiteY2" fmla="*/ 2084294 h 2084294"/>
                <a:gd name="connsiteX3" fmla="*/ 14374906 w 14374906"/>
                <a:gd name="connsiteY3" fmla="*/ 0 h 20842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374906" h="2084294">
                  <a:moveTo>
                    <a:pt x="0" y="40341"/>
                  </a:moveTo>
                  <a:lnTo>
                    <a:pt x="5674659" y="2084294"/>
                  </a:lnTo>
                  <a:lnTo>
                    <a:pt x="8565777" y="2084294"/>
                  </a:lnTo>
                  <a:lnTo>
                    <a:pt x="14374906" y="0"/>
                  </a:lnTo>
                </a:path>
              </a:pathLst>
            </a:custGeom>
            <a:noFill/>
            <a:ln w="57150" cap="rnd">
              <a:solidFill>
                <a:schemeClr val="bg1">
                  <a:lumMod val="8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5" name="Freeform: Shape 64">
              <a:extLst>
                <a:ext uri="{FF2B5EF4-FFF2-40B4-BE49-F238E27FC236}">
                  <a16:creationId xmlns:a16="http://schemas.microsoft.com/office/drawing/2014/main" id="{C3BE850A-B803-4C18-81FB-775168E5320D}"/>
                </a:ext>
              </a:extLst>
            </p:cNvPr>
            <p:cNvSpPr/>
            <p:nvPr/>
          </p:nvSpPr>
          <p:spPr>
            <a:xfrm flipV="1">
              <a:off x="6056568" y="5218871"/>
              <a:ext cx="9365228" cy="1680109"/>
            </a:xfrm>
            <a:custGeom>
              <a:avLst/>
              <a:gdLst>
                <a:gd name="connsiteX0" fmla="*/ 0 w 14374906"/>
                <a:gd name="connsiteY0" fmla="*/ 40341 h 2084294"/>
                <a:gd name="connsiteX1" fmla="*/ 5674659 w 14374906"/>
                <a:gd name="connsiteY1" fmla="*/ 2084294 h 2084294"/>
                <a:gd name="connsiteX2" fmla="*/ 8565777 w 14374906"/>
                <a:gd name="connsiteY2" fmla="*/ 2084294 h 2084294"/>
                <a:gd name="connsiteX3" fmla="*/ 14374906 w 14374906"/>
                <a:gd name="connsiteY3" fmla="*/ 0 h 20842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374906" h="2084294">
                  <a:moveTo>
                    <a:pt x="0" y="40341"/>
                  </a:moveTo>
                  <a:lnTo>
                    <a:pt x="5674659" y="2084294"/>
                  </a:lnTo>
                  <a:lnTo>
                    <a:pt x="8565777" y="2084294"/>
                  </a:lnTo>
                  <a:lnTo>
                    <a:pt x="14374906" y="0"/>
                  </a:lnTo>
                </a:path>
              </a:pathLst>
            </a:custGeom>
            <a:noFill/>
            <a:ln w="57150" cap="rnd">
              <a:solidFill>
                <a:schemeClr val="bg1">
                  <a:lumMod val="8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6" name="Oval 65">
              <a:extLst>
                <a:ext uri="{FF2B5EF4-FFF2-40B4-BE49-F238E27FC236}">
                  <a16:creationId xmlns:a16="http://schemas.microsoft.com/office/drawing/2014/main" id="{88714BB8-D2A8-4EBB-A806-1290FBCD7685}"/>
                </a:ext>
              </a:extLst>
            </p:cNvPr>
            <p:cNvSpPr/>
            <p:nvPr/>
          </p:nvSpPr>
          <p:spPr>
            <a:xfrm>
              <a:off x="15206956" y="2476500"/>
              <a:ext cx="931457" cy="4559254"/>
            </a:xfrm>
            <a:prstGeom prst="ellipse">
              <a:avLst/>
            </a:prstGeom>
            <a:solidFill>
              <a:schemeClr val="bg2">
                <a:alpha val="50000"/>
              </a:schemeClr>
            </a:solidFill>
            <a:ln w="57150" cap="rnd">
              <a:solidFill>
                <a:schemeClr val="bg1">
                  <a:lumMod val="8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 sz="1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7" name="Oval 66">
              <a:extLst>
                <a:ext uri="{FF2B5EF4-FFF2-40B4-BE49-F238E27FC236}">
                  <a16:creationId xmlns:a16="http://schemas.microsoft.com/office/drawing/2014/main" id="{63DE809C-A446-4DED-A532-A678416A03A3}"/>
                </a:ext>
              </a:extLst>
            </p:cNvPr>
            <p:cNvSpPr/>
            <p:nvPr/>
          </p:nvSpPr>
          <p:spPr>
            <a:xfrm>
              <a:off x="5261261" y="2483086"/>
              <a:ext cx="931457" cy="4559254"/>
            </a:xfrm>
            <a:prstGeom prst="ellipse">
              <a:avLst/>
            </a:prstGeom>
            <a:solidFill>
              <a:schemeClr val="bg2">
                <a:alpha val="50000"/>
              </a:schemeClr>
            </a:solidFill>
            <a:ln w="57150" cap="rnd">
              <a:solidFill>
                <a:schemeClr val="bg1">
                  <a:lumMod val="8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 sz="1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8" name="Arc 67">
              <a:extLst>
                <a:ext uri="{FF2B5EF4-FFF2-40B4-BE49-F238E27FC236}">
                  <a16:creationId xmlns:a16="http://schemas.microsoft.com/office/drawing/2014/main" id="{3792C8B8-2636-498A-9CCE-5329932FD9DF}"/>
                </a:ext>
              </a:extLst>
            </p:cNvPr>
            <p:cNvSpPr/>
            <p:nvPr/>
          </p:nvSpPr>
          <p:spPr>
            <a:xfrm flipH="1">
              <a:off x="12224802" y="3501728"/>
              <a:ext cx="942383" cy="2550874"/>
            </a:xfrm>
            <a:prstGeom prst="arc">
              <a:avLst>
                <a:gd name="adj1" fmla="val 18520941"/>
                <a:gd name="adj2" fmla="val 3020950"/>
              </a:avLst>
            </a:prstGeom>
            <a:noFill/>
            <a:ln w="57150" cap="rnd">
              <a:solidFill>
                <a:schemeClr val="bg1">
                  <a:lumMod val="8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 sz="1000" dirty="0">
                <a:solidFill>
                  <a:schemeClr val="lt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9" name="Arc 68">
              <a:extLst>
                <a:ext uri="{FF2B5EF4-FFF2-40B4-BE49-F238E27FC236}">
                  <a16:creationId xmlns:a16="http://schemas.microsoft.com/office/drawing/2014/main" id="{7D4682EF-5967-4144-9BE5-23D38CE48843}"/>
                </a:ext>
              </a:extLst>
            </p:cNvPr>
            <p:cNvSpPr/>
            <p:nvPr/>
          </p:nvSpPr>
          <p:spPr>
            <a:xfrm flipH="1">
              <a:off x="12886888" y="2674734"/>
              <a:ext cx="942383" cy="4114532"/>
            </a:xfrm>
            <a:prstGeom prst="arc">
              <a:avLst>
                <a:gd name="adj1" fmla="val 18023410"/>
                <a:gd name="adj2" fmla="val 3589037"/>
              </a:avLst>
            </a:prstGeom>
            <a:noFill/>
            <a:ln w="57150" cap="rnd">
              <a:solidFill>
                <a:schemeClr val="bg1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 sz="1000" dirty="0">
                <a:solidFill>
                  <a:schemeClr val="lt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0" name="Arc 69">
              <a:extLst>
                <a:ext uri="{FF2B5EF4-FFF2-40B4-BE49-F238E27FC236}">
                  <a16:creationId xmlns:a16="http://schemas.microsoft.com/office/drawing/2014/main" id="{8B934C5A-D05D-4DC1-87BA-51125035816A}"/>
                </a:ext>
              </a:extLst>
            </p:cNvPr>
            <p:cNvSpPr/>
            <p:nvPr/>
          </p:nvSpPr>
          <p:spPr>
            <a:xfrm flipH="1">
              <a:off x="13693936" y="2483086"/>
              <a:ext cx="932755" cy="4558869"/>
            </a:xfrm>
            <a:prstGeom prst="arc">
              <a:avLst>
                <a:gd name="adj1" fmla="val 17406569"/>
                <a:gd name="adj2" fmla="val 4187603"/>
              </a:avLst>
            </a:prstGeom>
            <a:noFill/>
            <a:ln w="57150" cap="rnd">
              <a:solidFill>
                <a:schemeClr val="bg1">
                  <a:lumMod val="7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 sz="1000" dirty="0">
                <a:solidFill>
                  <a:schemeClr val="lt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1" name="Arc 70">
              <a:extLst>
                <a:ext uri="{FF2B5EF4-FFF2-40B4-BE49-F238E27FC236}">
                  <a16:creationId xmlns:a16="http://schemas.microsoft.com/office/drawing/2014/main" id="{4749D992-8D57-495D-A70C-7338CD92B39F}"/>
                </a:ext>
              </a:extLst>
            </p:cNvPr>
            <p:cNvSpPr/>
            <p:nvPr/>
          </p:nvSpPr>
          <p:spPr>
            <a:xfrm flipH="1">
              <a:off x="14482514" y="2589675"/>
              <a:ext cx="932755" cy="4558869"/>
            </a:xfrm>
            <a:prstGeom prst="arc">
              <a:avLst>
                <a:gd name="adj1" fmla="val 16745748"/>
                <a:gd name="adj2" fmla="val 4432756"/>
              </a:avLst>
            </a:prstGeom>
            <a:noFill/>
            <a:ln w="57150" cap="rnd">
              <a:solidFill>
                <a:schemeClr val="bg1">
                  <a:lumMod val="85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 sz="1000" dirty="0">
                <a:solidFill>
                  <a:schemeClr val="lt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2" name="TextBox 71">
              <a:extLst>
                <a:ext uri="{FF2B5EF4-FFF2-40B4-BE49-F238E27FC236}">
                  <a16:creationId xmlns:a16="http://schemas.microsoft.com/office/drawing/2014/main" id="{63F73C65-5381-4412-B718-5C49A9C5C35B}"/>
                </a:ext>
              </a:extLst>
            </p:cNvPr>
            <p:cNvSpPr txBox="1"/>
            <p:nvPr/>
          </p:nvSpPr>
          <p:spPr>
            <a:xfrm rot="5400000" flipH="1">
              <a:off x="10873835" y="4484561"/>
              <a:ext cx="3372866" cy="442781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GB" sz="1200" b="1" dirty="0">
                  <a:solidFill>
                    <a:srgbClr val="8BA0BB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UP-SELL</a:t>
              </a:r>
            </a:p>
          </p:txBody>
        </p:sp>
        <p:sp>
          <p:nvSpPr>
            <p:cNvPr id="73" name="TextBox 72">
              <a:extLst>
                <a:ext uri="{FF2B5EF4-FFF2-40B4-BE49-F238E27FC236}">
                  <a16:creationId xmlns:a16="http://schemas.microsoft.com/office/drawing/2014/main" id="{AFE867E2-78E4-4A8A-9CE0-6F4CD7764109}"/>
                </a:ext>
              </a:extLst>
            </p:cNvPr>
            <p:cNvSpPr txBox="1"/>
            <p:nvPr/>
          </p:nvSpPr>
          <p:spPr>
            <a:xfrm rot="5400000" flipH="1">
              <a:off x="11650080" y="4461412"/>
              <a:ext cx="3372866" cy="541176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GB" sz="1600" b="1" dirty="0">
                  <a:solidFill>
                    <a:srgbClr val="8BA0BB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NEXT-SELL</a:t>
              </a:r>
            </a:p>
          </p:txBody>
        </p:sp>
        <p:sp>
          <p:nvSpPr>
            <p:cNvPr id="74" name="TextBox 73">
              <a:extLst>
                <a:ext uri="{FF2B5EF4-FFF2-40B4-BE49-F238E27FC236}">
                  <a16:creationId xmlns:a16="http://schemas.microsoft.com/office/drawing/2014/main" id="{8E73EF0D-F94A-4820-8E13-C300A72A9373}"/>
                </a:ext>
              </a:extLst>
            </p:cNvPr>
            <p:cNvSpPr txBox="1"/>
            <p:nvPr/>
          </p:nvSpPr>
          <p:spPr>
            <a:xfrm rot="5400000" flipH="1">
              <a:off x="12489052" y="4334256"/>
              <a:ext cx="3372866" cy="590374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GB" sz="1800" b="1" dirty="0">
                  <a:solidFill>
                    <a:srgbClr val="8BA0BB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CROSS-SELL</a:t>
              </a:r>
            </a:p>
          </p:txBody>
        </p:sp>
        <p:sp>
          <p:nvSpPr>
            <p:cNvPr id="75" name="TextBox 74">
              <a:extLst>
                <a:ext uri="{FF2B5EF4-FFF2-40B4-BE49-F238E27FC236}">
                  <a16:creationId xmlns:a16="http://schemas.microsoft.com/office/drawing/2014/main" id="{563FDAF9-0164-473A-8888-854CB90249F0}"/>
                </a:ext>
              </a:extLst>
            </p:cNvPr>
            <p:cNvSpPr txBox="1"/>
            <p:nvPr/>
          </p:nvSpPr>
          <p:spPr>
            <a:xfrm rot="5400000" flipH="1">
              <a:off x="13262458" y="4463800"/>
              <a:ext cx="3372866" cy="737968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GB" sz="2400" b="1" dirty="0">
                  <a:solidFill>
                    <a:srgbClr val="8BA0BB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REFERALL</a:t>
              </a:r>
            </a:p>
          </p:txBody>
        </p:sp>
        <p:grpSp>
          <p:nvGrpSpPr>
            <p:cNvPr id="76" name="Group 75">
              <a:extLst>
                <a:ext uri="{FF2B5EF4-FFF2-40B4-BE49-F238E27FC236}">
                  <a16:creationId xmlns:a16="http://schemas.microsoft.com/office/drawing/2014/main" id="{BA5A16F1-22CC-48C5-B432-D571F66EB2D4}"/>
                </a:ext>
              </a:extLst>
            </p:cNvPr>
            <p:cNvGrpSpPr/>
            <p:nvPr/>
          </p:nvGrpSpPr>
          <p:grpSpPr>
            <a:xfrm flipH="1">
              <a:off x="6059526" y="2806143"/>
              <a:ext cx="2528383" cy="4051058"/>
              <a:chOff x="8031052" y="4855972"/>
              <a:chExt cx="3515551" cy="5171287"/>
            </a:xfrm>
          </p:grpSpPr>
          <p:sp>
            <p:nvSpPr>
              <p:cNvPr id="97" name="Arc 96">
                <a:extLst>
                  <a:ext uri="{FF2B5EF4-FFF2-40B4-BE49-F238E27FC236}">
                    <a16:creationId xmlns:a16="http://schemas.microsoft.com/office/drawing/2014/main" id="{9A88C0E1-C736-4AF6-A0BF-0786E68FF0B3}"/>
                  </a:ext>
                </a:extLst>
              </p:cNvPr>
              <p:cNvSpPr/>
              <p:nvPr/>
            </p:nvSpPr>
            <p:spPr>
              <a:xfrm flipH="1">
                <a:off x="8031052" y="4952459"/>
                <a:ext cx="1310323" cy="4667259"/>
              </a:xfrm>
              <a:prstGeom prst="arc">
                <a:avLst>
                  <a:gd name="adj1" fmla="val 18023410"/>
                  <a:gd name="adj2" fmla="val 3589037"/>
                </a:avLst>
              </a:prstGeom>
              <a:noFill/>
              <a:ln w="57150" cap="rnd">
                <a:solidFill>
                  <a:schemeClr val="bg1">
                    <a:lumMod val="8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GB" sz="900" dirty="0">
                  <a:solidFill>
                    <a:schemeClr val="lt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99" name="Arc 98">
                <a:extLst>
                  <a:ext uri="{FF2B5EF4-FFF2-40B4-BE49-F238E27FC236}">
                    <a16:creationId xmlns:a16="http://schemas.microsoft.com/office/drawing/2014/main" id="{A462D551-5058-4988-86F0-8A88B1DA4C05}"/>
                  </a:ext>
                </a:extLst>
              </p:cNvPr>
              <p:cNvSpPr/>
              <p:nvPr/>
            </p:nvSpPr>
            <p:spPr>
              <a:xfrm flipH="1">
                <a:off x="9821916" y="4855972"/>
                <a:ext cx="1724687" cy="5171287"/>
              </a:xfrm>
              <a:prstGeom prst="arc">
                <a:avLst>
                  <a:gd name="adj1" fmla="val 17370005"/>
                  <a:gd name="adj2" fmla="val 4025864"/>
                </a:avLst>
              </a:prstGeom>
              <a:noFill/>
              <a:ln w="57150" cap="rnd">
                <a:solidFill>
                  <a:schemeClr val="bg1">
                    <a:lumMod val="85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GB" sz="900" dirty="0">
                  <a:solidFill>
                    <a:schemeClr val="lt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01" name="TextBox 100">
                <a:extLst>
                  <a:ext uri="{FF2B5EF4-FFF2-40B4-BE49-F238E27FC236}">
                    <a16:creationId xmlns:a16="http://schemas.microsoft.com/office/drawing/2014/main" id="{625948F7-2692-4B20-A04B-50E1F42BE2C9}"/>
                  </a:ext>
                </a:extLst>
              </p:cNvPr>
              <p:cNvSpPr txBox="1"/>
              <p:nvPr/>
            </p:nvSpPr>
            <p:spPr>
              <a:xfrm rot="5400000" flipH="1">
                <a:off x="7029366" y="6970385"/>
                <a:ext cx="3825963" cy="752469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algn="ctr"/>
                <a:r>
                  <a:rPr lang="en-GB" sz="1600" b="1" dirty="0">
                    <a:solidFill>
                      <a:srgbClr val="8BA0BB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ACTIVATE</a:t>
                </a:r>
              </a:p>
            </p:txBody>
          </p:sp>
          <p:sp>
            <p:nvSpPr>
              <p:cNvPr id="103" name="TextBox 102">
                <a:extLst>
                  <a:ext uri="{FF2B5EF4-FFF2-40B4-BE49-F238E27FC236}">
                    <a16:creationId xmlns:a16="http://schemas.microsoft.com/office/drawing/2014/main" id="{8E003393-0EC3-418D-BA97-6C6232DCC92B}"/>
                  </a:ext>
                </a:extLst>
              </p:cNvPr>
              <p:cNvSpPr txBox="1"/>
              <p:nvPr/>
            </p:nvSpPr>
            <p:spPr>
              <a:xfrm rot="5400000" flipH="1">
                <a:off x="8450176" y="6955770"/>
                <a:ext cx="4895907" cy="889283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algn="ctr"/>
                <a:r>
                  <a:rPr lang="en-GB" sz="2000" b="1" dirty="0">
                    <a:solidFill>
                      <a:srgbClr val="8BA0BB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ACQUIRE</a:t>
                </a:r>
                <a:r>
                  <a:rPr lang="en-GB" sz="2000" b="1" baseline="30000" dirty="0">
                    <a:solidFill>
                      <a:srgbClr val="8BA0BB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1)</a:t>
                </a:r>
              </a:p>
            </p:txBody>
          </p:sp>
        </p:grpSp>
        <p:sp>
          <p:nvSpPr>
            <p:cNvPr id="77" name="TextBox 76">
              <a:extLst>
                <a:ext uri="{FF2B5EF4-FFF2-40B4-BE49-F238E27FC236}">
                  <a16:creationId xmlns:a16="http://schemas.microsoft.com/office/drawing/2014/main" id="{EA883160-B9DA-4265-B2A2-5BCBE4E5A952}"/>
                </a:ext>
              </a:extLst>
            </p:cNvPr>
            <p:cNvSpPr txBox="1"/>
            <p:nvPr/>
          </p:nvSpPr>
          <p:spPr>
            <a:xfrm>
              <a:off x="9307956" y="4305890"/>
              <a:ext cx="2801657" cy="93475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600" b="1" dirty="0">
                  <a:solidFill>
                    <a:schemeClr val="accent2">
                      <a:alpha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KEEP CUSTOMERS</a:t>
              </a:r>
            </a:p>
          </p:txBody>
        </p:sp>
        <p:sp>
          <p:nvSpPr>
            <p:cNvPr id="78" name="TextBox 77">
              <a:extLst>
                <a:ext uri="{FF2B5EF4-FFF2-40B4-BE49-F238E27FC236}">
                  <a16:creationId xmlns:a16="http://schemas.microsoft.com/office/drawing/2014/main" id="{E2D11CB2-4EFF-4D2C-9008-B7106BC76B55}"/>
                </a:ext>
              </a:extLst>
            </p:cNvPr>
            <p:cNvSpPr txBox="1"/>
            <p:nvPr/>
          </p:nvSpPr>
          <p:spPr>
            <a:xfrm rot="1400153">
              <a:off x="5960420" y="2896824"/>
              <a:ext cx="4099149" cy="5411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GB" sz="1600" b="1" dirty="0">
                  <a:solidFill>
                    <a:schemeClr val="accent1">
                      <a:alpha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GET CUSTOMERS</a:t>
              </a:r>
            </a:p>
          </p:txBody>
        </p:sp>
        <p:grpSp>
          <p:nvGrpSpPr>
            <p:cNvPr id="83" name="Group 82">
              <a:extLst>
                <a:ext uri="{FF2B5EF4-FFF2-40B4-BE49-F238E27FC236}">
                  <a16:creationId xmlns:a16="http://schemas.microsoft.com/office/drawing/2014/main" id="{95332FC2-106B-4069-ADCB-01D01A98B1EE}"/>
                </a:ext>
              </a:extLst>
            </p:cNvPr>
            <p:cNvGrpSpPr/>
            <p:nvPr/>
          </p:nvGrpSpPr>
          <p:grpSpPr>
            <a:xfrm>
              <a:off x="4626477" y="3258671"/>
              <a:ext cx="1256661" cy="3075128"/>
              <a:chOff x="1784376" y="2982745"/>
              <a:chExt cx="1747306" cy="3488227"/>
            </a:xfrm>
          </p:grpSpPr>
          <p:cxnSp>
            <p:nvCxnSpPr>
              <p:cNvPr id="84" name="Straight Arrow Connector 83">
                <a:extLst>
                  <a:ext uri="{FF2B5EF4-FFF2-40B4-BE49-F238E27FC236}">
                    <a16:creationId xmlns:a16="http://schemas.microsoft.com/office/drawing/2014/main" id="{7F2D8167-3BE7-4BA1-BE22-5F41C1CBFB2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784376" y="2982745"/>
                <a:ext cx="609600" cy="0"/>
              </a:xfrm>
              <a:prstGeom prst="straightConnector1">
                <a:avLst/>
              </a:prstGeom>
              <a:ln w="38100">
                <a:solidFill>
                  <a:schemeClr val="accent3">
                    <a:alpha val="50000"/>
                  </a:schemeClr>
                </a:solidFill>
                <a:tailEnd type="arrow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5" name="Straight Arrow Connector 84">
                <a:extLst>
                  <a:ext uri="{FF2B5EF4-FFF2-40B4-BE49-F238E27FC236}">
                    <a16:creationId xmlns:a16="http://schemas.microsoft.com/office/drawing/2014/main" id="{DA9EFC3C-0A21-4D4E-B78C-FA4CE30069B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784376" y="3564116"/>
                <a:ext cx="609600" cy="0"/>
              </a:xfrm>
              <a:prstGeom prst="straightConnector1">
                <a:avLst/>
              </a:prstGeom>
              <a:ln w="38100">
                <a:solidFill>
                  <a:schemeClr val="accent3">
                    <a:alpha val="50000"/>
                  </a:schemeClr>
                </a:solidFill>
                <a:tailEnd type="arrow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6" name="Straight Arrow Connector 85">
                <a:extLst>
                  <a:ext uri="{FF2B5EF4-FFF2-40B4-BE49-F238E27FC236}">
                    <a16:creationId xmlns:a16="http://schemas.microsoft.com/office/drawing/2014/main" id="{513805F6-6380-490D-B6F9-099E0414700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784376" y="4145487"/>
                <a:ext cx="609600" cy="0"/>
              </a:xfrm>
              <a:prstGeom prst="straightConnector1">
                <a:avLst/>
              </a:prstGeom>
              <a:ln w="38100">
                <a:solidFill>
                  <a:schemeClr val="accent3">
                    <a:alpha val="50000"/>
                  </a:schemeClr>
                </a:solidFill>
                <a:tailEnd type="arrow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7" name="Straight Arrow Connector 86">
                <a:extLst>
                  <a:ext uri="{FF2B5EF4-FFF2-40B4-BE49-F238E27FC236}">
                    <a16:creationId xmlns:a16="http://schemas.microsoft.com/office/drawing/2014/main" id="{486D99FF-5283-4231-8DBA-8B39F46F922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784376" y="4726858"/>
                <a:ext cx="609600" cy="0"/>
              </a:xfrm>
              <a:prstGeom prst="straightConnector1">
                <a:avLst/>
              </a:prstGeom>
              <a:ln w="38100">
                <a:solidFill>
                  <a:schemeClr val="accent3">
                    <a:alpha val="50000"/>
                  </a:schemeClr>
                </a:solidFill>
                <a:tailEnd type="arrow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8" name="Straight Arrow Connector 87">
                <a:extLst>
                  <a:ext uri="{FF2B5EF4-FFF2-40B4-BE49-F238E27FC236}">
                    <a16:creationId xmlns:a16="http://schemas.microsoft.com/office/drawing/2014/main" id="{0FA0A4B7-277C-4655-9FE9-7A7782817E3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784376" y="5308229"/>
                <a:ext cx="609600" cy="0"/>
              </a:xfrm>
              <a:prstGeom prst="straightConnector1">
                <a:avLst/>
              </a:prstGeom>
              <a:ln w="38100">
                <a:solidFill>
                  <a:schemeClr val="accent3">
                    <a:alpha val="50000"/>
                  </a:schemeClr>
                </a:solidFill>
                <a:tailEnd type="arrow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9" name="Straight Arrow Connector 88">
                <a:extLst>
                  <a:ext uri="{FF2B5EF4-FFF2-40B4-BE49-F238E27FC236}">
                    <a16:creationId xmlns:a16="http://schemas.microsoft.com/office/drawing/2014/main" id="{4FF60786-D6FA-4223-9667-1CD44222F20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784376" y="5889600"/>
                <a:ext cx="609600" cy="0"/>
              </a:xfrm>
              <a:prstGeom prst="straightConnector1">
                <a:avLst/>
              </a:prstGeom>
              <a:ln w="38100">
                <a:solidFill>
                  <a:schemeClr val="accent3">
                    <a:alpha val="50000"/>
                  </a:schemeClr>
                </a:solidFill>
                <a:tailEnd type="arrow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0" name="Straight Arrow Connector 89">
                <a:extLst>
                  <a:ext uri="{FF2B5EF4-FFF2-40B4-BE49-F238E27FC236}">
                    <a16:creationId xmlns:a16="http://schemas.microsoft.com/office/drawing/2014/main" id="{5D580A58-E3C7-4D22-845B-3FF349DD89F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784376" y="6470972"/>
                <a:ext cx="609600" cy="0"/>
              </a:xfrm>
              <a:prstGeom prst="straightConnector1">
                <a:avLst/>
              </a:prstGeom>
              <a:ln w="38100">
                <a:solidFill>
                  <a:schemeClr val="accent3">
                    <a:alpha val="50000"/>
                  </a:schemeClr>
                </a:solidFill>
                <a:tailEnd type="arrow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1" name="Straight Arrow Connector 90">
                <a:extLst>
                  <a:ext uri="{FF2B5EF4-FFF2-40B4-BE49-F238E27FC236}">
                    <a16:creationId xmlns:a16="http://schemas.microsoft.com/office/drawing/2014/main" id="{DCAA67B9-B65A-4DB3-AE92-0D080A84798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922081" y="3564116"/>
                <a:ext cx="609600" cy="0"/>
              </a:xfrm>
              <a:prstGeom prst="straightConnector1">
                <a:avLst/>
              </a:prstGeom>
              <a:ln w="38100">
                <a:solidFill>
                  <a:schemeClr val="accent3">
                    <a:alpha val="50000"/>
                  </a:schemeClr>
                </a:solidFill>
                <a:tailEnd type="arrow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2" name="Straight Arrow Connector 91">
                <a:extLst>
                  <a:ext uri="{FF2B5EF4-FFF2-40B4-BE49-F238E27FC236}">
                    <a16:creationId xmlns:a16="http://schemas.microsoft.com/office/drawing/2014/main" id="{A2467F94-1BCB-4AA9-BD37-9511830806D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922082" y="4726858"/>
                <a:ext cx="609600" cy="0"/>
              </a:xfrm>
              <a:prstGeom prst="straightConnector1">
                <a:avLst/>
              </a:prstGeom>
              <a:ln w="38100">
                <a:solidFill>
                  <a:schemeClr val="accent3">
                    <a:alpha val="50000"/>
                  </a:schemeClr>
                </a:solidFill>
                <a:tailEnd type="arrow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3" name="Straight Arrow Connector 92">
                <a:extLst>
                  <a:ext uri="{FF2B5EF4-FFF2-40B4-BE49-F238E27FC236}">
                    <a16:creationId xmlns:a16="http://schemas.microsoft.com/office/drawing/2014/main" id="{6683600C-8747-4F07-87F9-A20E11E1D54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922082" y="5889600"/>
                <a:ext cx="609600" cy="0"/>
              </a:xfrm>
              <a:prstGeom prst="straightConnector1">
                <a:avLst/>
              </a:prstGeom>
              <a:ln w="38100">
                <a:solidFill>
                  <a:schemeClr val="accent3">
                    <a:alpha val="50000"/>
                  </a:schemeClr>
                </a:solidFill>
                <a:tailEnd type="arrow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DD08312E-4702-4252-8D47-75B12B940BBA}"/>
                </a:ext>
              </a:extLst>
            </p:cNvPr>
            <p:cNvSpPr txBox="1"/>
            <p:nvPr/>
          </p:nvSpPr>
          <p:spPr>
            <a:xfrm>
              <a:off x="3418012" y="4258991"/>
              <a:ext cx="1719802" cy="132834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6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Paid/</a:t>
              </a:r>
            </a:p>
            <a:p>
              <a:r>
                <a:rPr lang="en-GB" sz="16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Earned</a:t>
              </a:r>
            </a:p>
            <a:p>
              <a:r>
                <a:rPr lang="en-GB" sz="16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Media</a:t>
              </a:r>
            </a:p>
          </p:txBody>
        </p:sp>
      </p:grpSp>
      <p:sp>
        <p:nvSpPr>
          <p:cNvPr id="16" name="Rectangle 15">
            <a:extLst>
              <a:ext uri="{FF2B5EF4-FFF2-40B4-BE49-F238E27FC236}">
                <a16:creationId xmlns:a16="http://schemas.microsoft.com/office/drawing/2014/main" id="{2A734C53-D687-4F53-ADBF-E85A0D38835C}"/>
              </a:ext>
            </a:extLst>
          </p:cNvPr>
          <p:cNvSpPr/>
          <p:nvPr/>
        </p:nvSpPr>
        <p:spPr>
          <a:xfrm>
            <a:off x="3635936" y="2283243"/>
            <a:ext cx="12798053" cy="5137684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grpSp>
        <p:nvGrpSpPr>
          <p:cNvPr id="122" name="Group 121">
            <a:extLst>
              <a:ext uri="{FF2B5EF4-FFF2-40B4-BE49-F238E27FC236}">
                <a16:creationId xmlns:a16="http://schemas.microsoft.com/office/drawing/2014/main" id="{78FD28DD-DA80-4609-91E2-9926D59EC70A}"/>
              </a:ext>
            </a:extLst>
          </p:cNvPr>
          <p:cNvGrpSpPr/>
          <p:nvPr/>
        </p:nvGrpSpPr>
        <p:grpSpPr>
          <a:xfrm>
            <a:off x="9166678" y="6446821"/>
            <a:ext cx="3490741" cy="2470123"/>
            <a:chOff x="11381227" y="3835200"/>
            <a:chExt cx="3952548" cy="3104341"/>
          </a:xfrm>
        </p:grpSpPr>
        <p:sp>
          <p:nvSpPr>
            <p:cNvPr id="123" name="Arc 122">
              <a:extLst>
                <a:ext uri="{FF2B5EF4-FFF2-40B4-BE49-F238E27FC236}">
                  <a16:creationId xmlns:a16="http://schemas.microsoft.com/office/drawing/2014/main" id="{884EDE66-F8B2-4256-A38A-162B84876F53}"/>
                </a:ext>
              </a:extLst>
            </p:cNvPr>
            <p:cNvSpPr/>
            <p:nvPr/>
          </p:nvSpPr>
          <p:spPr>
            <a:xfrm flipV="1">
              <a:off x="11410855" y="3835200"/>
              <a:ext cx="3922920" cy="2607614"/>
            </a:xfrm>
            <a:prstGeom prst="arc">
              <a:avLst>
                <a:gd name="adj1" fmla="val 13069365"/>
                <a:gd name="adj2" fmla="val 19385562"/>
              </a:avLst>
            </a:prstGeom>
            <a:ln w="28575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  <p:sp>
          <p:nvSpPr>
            <p:cNvPr id="124" name="Arc 123">
              <a:extLst>
                <a:ext uri="{FF2B5EF4-FFF2-40B4-BE49-F238E27FC236}">
                  <a16:creationId xmlns:a16="http://schemas.microsoft.com/office/drawing/2014/main" id="{883079AB-B684-492F-8C7B-6222BAE11D0F}"/>
                </a:ext>
              </a:extLst>
            </p:cNvPr>
            <p:cNvSpPr/>
            <p:nvPr/>
          </p:nvSpPr>
          <p:spPr>
            <a:xfrm>
              <a:off x="11381227" y="4331927"/>
              <a:ext cx="3922920" cy="2607614"/>
            </a:xfrm>
            <a:prstGeom prst="arc">
              <a:avLst>
                <a:gd name="adj1" fmla="val 13069365"/>
                <a:gd name="adj2" fmla="val 19385562"/>
              </a:avLst>
            </a:prstGeom>
            <a:ln w="28575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</p:grpSp>
      <p:sp>
        <p:nvSpPr>
          <p:cNvPr id="3" name="Title 2">
            <a:extLst>
              <a:ext uri="{FF2B5EF4-FFF2-40B4-BE49-F238E27FC236}">
                <a16:creationId xmlns:a16="http://schemas.microsoft.com/office/drawing/2014/main" id="{8132527C-EF19-4B64-BE4F-74D65AA93A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0600" y="411957"/>
            <a:ext cx="16459200" cy="997743"/>
          </a:xfrm>
        </p:spPr>
        <p:txBody>
          <a:bodyPr>
            <a:noAutofit/>
          </a:bodyPr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Key to understand </a:t>
            </a:r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the Customer Lifecycle: Get-Keep-Grow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DBCE5EB-762D-471F-B13B-9191E34295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July 2019</a:t>
            </a:r>
            <a:endParaRPr lang="en-US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73AD53F-8D67-4791-9FD7-87A577F080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srgbClr val="898989"/>
                </a:solidFill>
              </a:rPr>
              <a:t>© www.lean-case.com</a:t>
            </a:r>
            <a:endParaRPr lang="en-US" dirty="0">
              <a:solidFill>
                <a:srgbClr val="898989"/>
              </a:solidFill>
            </a:endParaRP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974F956-290F-41CD-B94F-246036A22C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F2239-9C41-4F1E-B31F-14515ED9BBED}" type="slidenum">
              <a:rPr lang="en-US" smtClean="0"/>
              <a:pPr/>
              <a:t>2</a:t>
            </a:fld>
            <a:endParaRPr lang="en-US" dirty="0"/>
          </a:p>
        </p:txBody>
      </p:sp>
      <p:cxnSp>
        <p:nvCxnSpPr>
          <p:cNvPr id="57" name="Straight Arrow Connector 56">
            <a:extLst>
              <a:ext uri="{FF2B5EF4-FFF2-40B4-BE49-F238E27FC236}">
                <a16:creationId xmlns:a16="http://schemas.microsoft.com/office/drawing/2014/main" id="{5D9EE272-11B2-460B-BC20-431B3FABE0A1}"/>
              </a:ext>
            </a:extLst>
          </p:cNvPr>
          <p:cNvCxnSpPr>
            <a:cxnSpLocks/>
          </p:cNvCxnSpPr>
          <p:nvPr/>
        </p:nvCxnSpPr>
        <p:spPr>
          <a:xfrm>
            <a:off x="13266650" y="7681621"/>
            <a:ext cx="1887199" cy="0"/>
          </a:xfrm>
          <a:prstGeom prst="straightConnector1">
            <a:avLst/>
          </a:prstGeom>
          <a:ln w="38100">
            <a:solidFill>
              <a:schemeClr val="tx2"/>
            </a:solidFill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Oval 57">
            <a:extLst>
              <a:ext uri="{FF2B5EF4-FFF2-40B4-BE49-F238E27FC236}">
                <a16:creationId xmlns:a16="http://schemas.microsoft.com/office/drawing/2014/main" id="{7A6B4146-2BF2-46A2-938C-4FD6589C7FB3}"/>
              </a:ext>
            </a:extLst>
          </p:cNvPr>
          <p:cNvSpPr/>
          <p:nvPr/>
        </p:nvSpPr>
        <p:spPr>
          <a:xfrm>
            <a:off x="13841179" y="7236942"/>
            <a:ext cx="841212" cy="889355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>
              <a:latin typeface="Arial "/>
            </a:endParaRPr>
          </a:p>
        </p:txBody>
      </p:sp>
      <p:cxnSp>
        <p:nvCxnSpPr>
          <p:cNvPr id="59" name="Straight Arrow Connector 58">
            <a:extLst>
              <a:ext uri="{FF2B5EF4-FFF2-40B4-BE49-F238E27FC236}">
                <a16:creationId xmlns:a16="http://schemas.microsoft.com/office/drawing/2014/main" id="{AF723CDE-201D-4316-B8C1-8F2E381245E2}"/>
              </a:ext>
            </a:extLst>
          </p:cNvPr>
          <p:cNvCxnSpPr>
            <a:cxnSpLocks/>
          </p:cNvCxnSpPr>
          <p:nvPr/>
        </p:nvCxnSpPr>
        <p:spPr>
          <a:xfrm>
            <a:off x="6683866" y="7681621"/>
            <a:ext cx="1881430" cy="0"/>
          </a:xfrm>
          <a:prstGeom prst="straightConnector1">
            <a:avLst/>
          </a:prstGeom>
          <a:ln w="38100">
            <a:solidFill>
              <a:schemeClr val="tx2"/>
            </a:solidFill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Oval 59">
            <a:extLst>
              <a:ext uri="{FF2B5EF4-FFF2-40B4-BE49-F238E27FC236}">
                <a16:creationId xmlns:a16="http://schemas.microsoft.com/office/drawing/2014/main" id="{BD8F946C-CF9A-4CE2-9A9E-5E6972047520}"/>
              </a:ext>
            </a:extLst>
          </p:cNvPr>
          <p:cNvSpPr/>
          <p:nvPr/>
        </p:nvSpPr>
        <p:spPr>
          <a:xfrm>
            <a:off x="7025229" y="7236943"/>
            <a:ext cx="841212" cy="889355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>
              <a:latin typeface="Arial "/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D35CC6DB-67FB-4A72-98BD-90EBCBA70EC0}"/>
              </a:ext>
            </a:extLst>
          </p:cNvPr>
          <p:cNvSpPr/>
          <p:nvPr/>
        </p:nvSpPr>
        <p:spPr>
          <a:xfrm>
            <a:off x="8726922" y="7278116"/>
            <a:ext cx="4370252" cy="807010"/>
          </a:xfrm>
          <a:prstGeom prst="rect">
            <a:avLst/>
          </a:prstGeom>
          <a:solidFill>
            <a:schemeClr val="tx2">
              <a:alpha val="50000"/>
            </a:schemeClr>
          </a:solidFill>
          <a:ln w="317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  <a:latin typeface="Arial "/>
              </a:rPr>
              <a:t>PROCESS</a:t>
            </a:r>
            <a:endParaRPr lang="uk-UA" dirty="0">
              <a:solidFill>
                <a:schemeClr val="bg1"/>
              </a:solidFill>
              <a:latin typeface="Arial "/>
            </a:endParaRPr>
          </a:p>
        </p:txBody>
      </p:sp>
      <p:grpSp>
        <p:nvGrpSpPr>
          <p:cNvPr id="62" name="Group 61">
            <a:extLst>
              <a:ext uri="{FF2B5EF4-FFF2-40B4-BE49-F238E27FC236}">
                <a16:creationId xmlns:a16="http://schemas.microsoft.com/office/drawing/2014/main" id="{5443E226-9D1F-4A1A-9AA1-F1D5C0A7B182}"/>
              </a:ext>
            </a:extLst>
          </p:cNvPr>
          <p:cNvGrpSpPr/>
          <p:nvPr/>
        </p:nvGrpSpPr>
        <p:grpSpPr>
          <a:xfrm>
            <a:off x="10511399" y="6567336"/>
            <a:ext cx="801300" cy="710830"/>
            <a:chOff x="12771477" y="3566662"/>
            <a:chExt cx="1143726" cy="959672"/>
          </a:xfrm>
        </p:grpSpPr>
        <p:sp>
          <p:nvSpPr>
            <p:cNvPr id="96" name="Freeform: Shape 95">
              <a:extLst>
                <a:ext uri="{FF2B5EF4-FFF2-40B4-BE49-F238E27FC236}">
                  <a16:creationId xmlns:a16="http://schemas.microsoft.com/office/drawing/2014/main" id="{E1CE9C98-FD1B-485A-93A2-8A23AF87B557}"/>
                </a:ext>
              </a:extLst>
            </p:cNvPr>
            <p:cNvSpPr/>
            <p:nvPr/>
          </p:nvSpPr>
          <p:spPr>
            <a:xfrm>
              <a:off x="12771477" y="3694974"/>
              <a:ext cx="1143726" cy="604268"/>
            </a:xfrm>
            <a:custGeom>
              <a:avLst/>
              <a:gdLst>
                <a:gd name="connsiteX0" fmla="*/ 571863 w 1143726"/>
                <a:gd name="connsiteY0" fmla="*/ 0 h 604268"/>
                <a:gd name="connsiteX1" fmla="*/ 1143726 w 1143726"/>
                <a:gd name="connsiteY1" fmla="*/ 571863 h 604268"/>
                <a:gd name="connsiteX2" fmla="*/ 1140459 w 1143726"/>
                <a:gd name="connsiteY2" fmla="*/ 604268 h 604268"/>
                <a:gd name="connsiteX3" fmla="*/ 3267 w 1143726"/>
                <a:gd name="connsiteY3" fmla="*/ 604268 h 604268"/>
                <a:gd name="connsiteX4" fmla="*/ 0 w 1143726"/>
                <a:gd name="connsiteY4" fmla="*/ 571863 h 604268"/>
                <a:gd name="connsiteX5" fmla="*/ 571863 w 1143726"/>
                <a:gd name="connsiteY5" fmla="*/ 0 h 6042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43726" h="604268">
                  <a:moveTo>
                    <a:pt x="571863" y="0"/>
                  </a:moveTo>
                  <a:cubicBezTo>
                    <a:pt x="887694" y="0"/>
                    <a:pt x="1143726" y="256032"/>
                    <a:pt x="1143726" y="571863"/>
                  </a:cubicBezTo>
                  <a:lnTo>
                    <a:pt x="1140459" y="604268"/>
                  </a:lnTo>
                  <a:lnTo>
                    <a:pt x="3267" y="604268"/>
                  </a:lnTo>
                  <a:lnTo>
                    <a:pt x="0" y="571863"/>
                  </a:lnTo>
                  <a:cubicBezTo>
                    <a:pt x="0" y="256032"/>
                    <a:pt x="256032" y="0"/>
                    <a:pt x="571863" y="0"/>
                  </a:cubicBez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uk-UA">
                <a:latin typeface="Arial "/>
              </a:endParaRPr>
            </a:p>
          </p:txBody>
        </p:sp>
        <p:pic>
          <p:nvPicPr>
            <p:cNvPr id="98" name="Graphic 97">
              <a:extLst>
                <a:ext uri="{FF2B5EF4-FFF2-40B4-BE49-F238E27FC236}">
                  <a16:creationId xmlns:a16="http://schemas.microsoft.com/office/drawing/2014/main" id="{F2EFAB1C-D3CE-4CEB-84E5-F9CBDDB7008F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12889998" y="3566662"/>
              <a:ext cx="959672" cy="959672"/>
            </a:xfrm>
            <a:prstGeom prst="rect">
              <a:avLst/>
            </a:prstGeom>
          </p:spPr>
        </p:pic>
      </p:grpSp>
      <p:sp>
        <p:nvSpPr>
          <p:cNvPr id="105" name="TextBox 104">
            <a:extLst>
              <a:ext uri="{FF2B5EF4-FFF2-40B4-BE49-F238E27FC236}">
                <a16:creationId xmlns:a16="http://schemas.microsoft.com/office/drawing/2014/main" id="{68ED4B49-01CB-4604-B087-7B6AAB2AA975}"/>
              </a:ext>
            </a:extLst>
          </p:cNvPr>
          <p:cNvSpPr txBox="1"/>
          <p:nvPr/>
        </p:nvSpPr>
        <p:spPr>
          <a:xfrm>
            <a:off x="6549273" y="8273499"/>
            <a:ext cx="181701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Arial "/>
                <a:cs typeface="Calibri Light" panose="020F0302020204030204" pitchFamily="34" charset="0"/>
              </a:rPr>
              <a:t>INPUT</a:t>
            </a:r>
          </a:p>
          <a:p>
            <a:pPr algn="ctr">
              <a:lnSpc>
                <a:spcPct val="80000"/>
              </a:lnSpc>
            </a:pPr>
            <a:r>
              <a:rPr lang="en-US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Arial "/>
                <a:cs typeface="Calibri Light" panose="020F0302020204030204" pitchFamily="34" charset="0"/>
              </a:rPr>
              <a:t>t(1)</a:t>
            </a:r>
            <a:endParaRPr lang="uk-UA" sz="2000" dirty="0">
              <a:solidFill>
                <a:schemeClr val="tx1">
                  <a:lumMod val="50000"/>
                  <a:lumOff val="50000"/>
                </a:schemeClr>
              </a:solidFill>
              <a:latin typeface="Arial "/>
              <a:cs typeface="Calibri Light" panose="020F0302020204030204" pitchFamily="34" charset="0"/>
            </a:endParaRPr>
          </a:p>
        </p:txBody>
      </p:sp>
      <p:sp>
        <p:nvSpPr>
          <p:cNvPr id="106" name="TextBox 105">
            <a:extLst>
              <a:ext uri="{FF2B5EF4-FFF2-40B4-BE49-F238E27FC236}">
                <a16:creationId xmlns:a16="http://schemas.microsoft.com/office/drawing/2014/main" id="{175C8C63-937F-47D3-8BD8-AE32EA1D047D}"/>
              </a:ext>
            </a:extLst>
          </p:cNvPr>
          <p:cNvSpPr txBox="1"/>
          <p:nvPr/>
        </p:nvSpPr>
        <p:spPr>
          <a:xfrm>
            <a:off x="13202237" y="6767409"/>
            <a:ext cx="3028363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300" b="1" dirty="0">
                <a:solidFill>
                  <a:schemeClr val="tx2"/>
                </a:solidFill>
                <a:latin typeface="Arial "/>
                <a:cs typeface="Calibri Light" panose="020F0302020204030204" pitchFamily="34" charset="0"/>
              </a:rPr>
              <a:t>VOLUME OUT</a:t>
            </a:r>
            <a:endParaRPr lang="uk-UA" sz="2300" b="1" dirty="0">
              <a:solidFill>
                <a:schemeClr val="tx2"/>
              </a:solidFill>
              <a:latin typeface="Arial "/>
              <a:cs typeface="Calibri Light" panose="020F0302020204030204" pitchFamily="34" charset="0"/>
            </a:endParaRP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FD5EB573-E6E9-4818-AA15-DF5AE8567B36}"/>
              </a:ext>
            </a:extLst>
          </p:cNvPr>
          <p:cNvGrpSpPr/>
          <p:nvPr/>
        </p:nvGrpSpPr>
        <p:grpSpPr>
          <a:xfrm>
            <a:off x="8565296" y="7863038"/>
            <a:ext cx="4693504" cy="1442642"/>
            <a:chOff x="8108096" y="7805751"/>
            <a:chExt cx="4693504" cy="2372225"/>
          </a:xfrm>
        </p:grpSpPr>
        <p:cxnSp>
          <p:nvCxnSpPr>
            <p:cNvPr id="108" name="Straight Connector 107">
              <a:extLst>
                <a:ext uri="{FF2B5EF4-FFF2-40B4-BE49-F238E27FC236}">
                  <a16:creationId xmlns:a16="http://schemas.microsoft.com/office/drawing/2014/main" id="{A43CE8D3-87DB-4978-8A4A-DE17EBF7C570}"/>
                </a:ext>
              </a:extLst>
            </p:cNvPr>
            <p:cNvCxnSpPr>
              <a:cxnSpLocks/>
            </p:cNvCxnSpPr>
            <p:nvPr/>
          </p:nvCxnSpPr>
          <p:spPr>
            <a:xfrm>
              <a:off x="8108096" y="7901227"/>
              <a:ext cx="0" cy="2276749"/>
            </a:xfrm>
            <a:prstGeom prst="line">
              <a:avLst/>
            </a:prstGeom>
            <a:ln w="22225" cap="rnd">
              <a:solidFill>
                <a:schemeClr val="bg1">
                  <a:lumMod val="85000"/>
                </a:schemeClr>
              </a:solidFill>
              <a:prstDash val="sysDash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" name="Straight Connector 108">
              <a:extLst>
                <a:ext uri="{FF2B5EF4-FFF2-40B4-BE49-F238E27FC236}">
                  <a16:creationId xmlns:a16="http://schemas.microsoft.com/office/drawing/2014/main" id="{CE048DD2-98E7-41FE-A36A-16664E728E19}"/>
                </a:ext>
              </a:extLst>
            </p:cNvPr>
            <p:cNvCxnSpPr>
              <a:cxnSpLocks/>
            </p:cNvCxnSpPr>
            <p:nvPr/>
          </p:nvCxnSpPr>
          <p:spPr>
            <a:xfrm>
              <a:off x="12801600" y="7805751"/>
              <a:ext cx="0" cy="2276749"/>
            </a:xfrm>
            <a:prstGeom prst="line">
              <a:avLst/>
            </a:prstGeom>
            <a:ln w="22225" cap="rnd">
              <a:solidFill>
                <a:schemeClr val="bg1">
                  <a:lumMod val="85000"/>
                </a:schemeClr>
              </a:solidFill>
              <a:prstDash val="sysDash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0" name="TextBox 109">
            <a:extLst>
              <a:ext uri="{FF2B5EF4-FFF2-40B4-BE49-F238E27FC236}">
                <a16:creationId xmlns:a16="http://schemas.microsoft.com/office/drawing/2014/main" id="{0AD0939B-EE44-4DFC-BD3C-DDF52A078578}"/>
              </a:ext>
            </a:extLst>
          </p:cNvPr>
          <p:cNvSpPr txBox="1"/>
          <p:nvPr/>
        </p:nvSpPr>
        <p:spPr>
          <a:xfrm>
            <a:off x="9067561" y="8980956"/>
            <a:ext cx="368897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Arial "/>
                <a:cs typeface="Calibri Light" panose="020F0302020204030204" pitchFamily="34" charset="0"/>
              </a:rPr>
              <a:t>TIME DELAY ∆T=t(2)-t(1)</a:t>
            </a:r>
            <a:endParaRPr lang="uk-UA" sz="2000" dirty="0">
              <a:solidFill>
                <a:schemeClr val="tx1">
                  <a:lumMod val="50000"/>
                  <a:lumOff val="50000"/>
                </a:schemeClr>
              </a:solidFill>
              <a:latin typeface="Arial "/>
              <a:cs typeface="Calibri Light" panose="020F0302020204030204" pitchFamily="34" charset="0"/>
            </a:endParaRPr>
          </a:p>
        </p:txBody>
      </p:sp>
      <p:sp>
        <p:nvSpPr>
          <p:cNvPr id="111" name="TextBox 110">
            <a:extLst>
              <a:ext uri="{FF2B5EF4-FFF2-40B4-BE49-F238E27FC236}">
                <a16:creationId xmlns:a16="http://schemas.microsoft.com/office/drawing/2014/main" id="{5C6256A0-3801-4929-A59F-76786176E27D}"/>
              </a:ext>
            </a:extLst>
          </p:cNvPr>
          <p:cNvSpPr txBox="1"/>
          <p:nvPr/>
        </p:nvSpPr>
        <p:spPr>
          <a:xfrm>
            <a:off x="5943600" y="6767409"/>
            <a:ext cx="3028363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300" b="1" dirty="0">
                <a:solidFill>
                  <a:schemeClr val="tx2"/>
                </a:solidFill>
                <a:latin typeface="Arial "/>
                <a:cs typeface="Calibri Light" panose="020F0302020204030204" pitchFamily="34" charset="0"/>
              </a:rPr>
              <a:t>VOLUME IN</a:t>
            </a:r>
            <a:endParaRPr lang="uk-UA" sz="2300" b="1" dirty="0">
              <a:solidFill>
                <a:schemeClr val="tx2"/>
              </a:solidFill>
              <a:latin typeface="Arial "/>
              <a:cs typeface="Calibri Light" panose="020F0302020204030204" pitchFamily="34" charset="0"/>
            </a:endParaRP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47C2B7E3-FEE9-40EC-948B-BB8AAE43B7EF}"/>
              </a:ext>
            </a:extLst>
          </p:cNvPr>
          <p:cNvSpPr txBox="1"/>
          <p:nvPr/>
        </p:nvSpPr>
        <p:spPr>
          <a:xfrm>
            <a:off x="13336831" y="8273499"/>
            <a:ext cx="181701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Arial "/>
                <a:cs typeface="Calibri Light" panose="020F0302020204030204" pitchFamily="34" charset="0"/>
              </a:rPr>
              <a:t>OUTPUT</a:t>
            </a:r>
          </a:p>
          <a:p>
            <a:pPr algn="ctr">
              <a:lnSpc>
                <a:spcPct val="80000"/>
              </a:lnSpc>
            </a:pPr>
            <a:r>
              <a:rPr lang="en-US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Arial "/>
                <a:cs typeface="Calibri Light" panose="020F0302020204030204" pitchFamily="34" charset="0"/>
              </a:rPr>
              <a:t>t(2)</a:t>
            </a:r>
            <a:endParaRPr lang="uk-UA" sz="2000" dirty="0">
              <a:solidFill>
                <a:schemeClr val="tx1">
                  <a:lumMod val="50000"/>
                  <a:lumOff val="50000"/>
                </a:schemeClr>
              </a:solidFill>
              <a:latin typeface="Arial "/>
              <a:cs typeface="Calibri Light" panose="020F0302020204030204" pitchFamily="34" charset="0"/>
            </a:endParaRPr>
          </a:p>
        </p:txBody>
      </p:sp>
      <p:sp>
        <p:nvSpPr>
          <p:cNvPr id="113" name="TextBox 112">
            <a:extLst>
              <a:ext uri="{FF2B5EF4-FFF2-40B4-BE49-F238E27FC236}">
                <a16:creationId xmlns:a16="http://schemas.microsoft.com/office/drawing/2014/main" id="{338C8296-94BD-4E61-80F8-E4D7E0A18C59}"/>
              </a:ext>
            </a:extLst>
          </p:cNvPr>
          <p:cNvSpPr txBox="1"/>
          <p:nvPr/>
        </p:nvSpPr>
        <p:spPr>
          <a:xfrm>
            <a:off x="9213189" y="8562372"/>
            <a:ext cx="3740618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300" b="1" dirty="0">
                <a:solidFill>
                  <a:schemeClr val="tx2"/>
                </a:solidFill>
                <a:latin typeface="Arial "/>
                <a:cs typeface="Calibri Light" panose="020F0302020204030204" pitchFamily="34" charset="0"/>
              </a:rPr>
              <a:t>FINANCIAL COST</a:t>
            </a:r>
            <a:endParaRPr lang="uk-UA" sz="2300" b="1" dirty="0">
              <a:solidFill>
                <a:schemeClr val="tx2"/>
              </a:solidFill>
              <a:latin typeface="Arial "/>
              <a:cs typeface="Calibri Light" panose="020F0302020204030204" pitchFamily="34" charset="0"/>
            </a:endParaRPr>
          </a:p>
        </p:txBody>
      </p:sp>
      <p:sp>
        <p:nvSpPr>
          <p:cNvPr id="114" name="Graphic 14">
            <a:extLst>
              <a:ext uri="{FF2B5EF4-FFF2-40B4-BE49-F238E27FC236}">
                <a16:creationId xmlns:a16="http://schemas.microsoft.com/office/drawing/2014/main" id="{8B26850F-94CF-4C77-B8DE-7E7C328B1173}"/>
              </a:ext>
            </a:extLst>
          </p:cNvPr>
          <p:cNvSpPr/>
          <p:nvPr/>
        </p:nvSpPr>
        <p:spPr>
          <a:xfrm>
            <a:off x="13883619" y="7281411"/>
            <a:ext cx="757091" cy="800419"/>
          </a:xfrm>
          <a:custGeom>
            <a:avLst/>
            <a:gdLst>
              <a:gd name="connsiteX0" fmla="*/ 428625 w 857250"/>
              <a:gd name="connsiteY0" fmla="*/ 0 h 857250"/>
              <a:gd name="connsiteX1" fmla="*/ 0 w 857250"/>
              <a:gd name="connsiteY1" fmla="*/ 428625 h 857250"/>
              <a:gd name="connsiteX2" fmla="*/ 428625 w 857250"/>
              <a:gd name="connsiteY2" fmla="*/ 857250 h 857250"/>
              <a:gd name="connsiteX3" fmla="*/ 857250 w 857250"/>
              <a:gd name="connsiteY3" fmla="*/ 428625 h 857250"/>
              <a:gd name="connsiteX4" fmla="*/ 428625 w 857250"/>
              <a:gd name="connsiteY4" fmla="*/ 0 h 857250"/>
              <a:gd name="connsiteX5" fmla="*/ 428625 w 857250"/>
              <a:gd name="connsiteY5" fmla="*/ 819150 h 857250"/>
              <a:gd name="connsiteX6" fmla="*/ 38100 w 857250"/>
              <a:gd name="connsiteY6" fmla="*/ 428625 h 857250"/>
              <a:gd name="connsiteX7" fmla="*/ 428625 w 857250"/>
              <a:gd name="connsiteY7" fmla="*/ 38100 h 857250"/>
              <a:gd name="connsiteX8" fmla="*/ 819150 w 857250"/>
              <a:gd name="connsiteY8" fmla="*/ 428625 h 857250"/>
              <a:gd name="connsiteX9" fmla="*/ 428625 w 857250"/>
              <a:gd name="connsiteY9" fmla="*/ 819150 h 857250"/>
              <a:gd name="connsiteX10" fmla="*/ 409575 w 857250"/>
              <a:gd name="connsiteY10" fmla="*/ 180975 h 857250"/>
              <a:gd name="connsiteX11" fmla="*/ 409575 w 857250"/>
              <a:gd name="connsiteY11" fmla="*/ 104775 h 857250"/>
              <a:gd name="connsiteX12" fmla="*/ 428625 w 857250"/>
              <a:gd name="connsiteY12" fmla="*/ 85725 h 857250"/>
              <a:gd name="connsiteX13" fmla="*/ 447675 w 857250"/>
              <a:gd name="connsiteY13" fmla="*/ 104775 h 857250"/>
              <a:gd name="connsiteX14" fmla="*/ 447675 w 857250"/>
              <a:gd name="connsiteY14" fmla="*/ 180975 h 857250"/>
              <a:gd name="connsiteX15" fmla="*/ 428625 w 857250"/>
              <a:gd name="connsiteY15" fmla="*/ 200025 h 857250"/>
              <a:gd name="connsiteX16" fmla="*/ 409575 w 857250"/>
              <a:gd name="connsiteY16" fmla="*/ 180975 h 857250"/>
              <a:gd name="connsiteX17" fmla="*/ 590550 w 857250"/>
              <a:gd name="connsiteY17" fmla="*/ 266700 h 857250"/>
              <a:gd name="connsiteX18" fmla="*/ 590550 w 857250"/>
              <a:gd name="connsiteY18" fmla="*/ 240030 h 857250"/>
              <a:gd name="connsiteX19" fmla="*/ 644843 w 857250"/>
              <a:gd name="connsiteY19" fmla="*/ 185738 h 857250"/>
              <a:gd name="connsiteX20" fmla="*/ 671513 w 857250"/>
              <a:gd name="connsiteY20" fmla="*/ 185738 h 857250"/>
              <a:gd name="connsiteX21" fmla="*/ 671513 w 857250"/>
              <a:gd name="connsiteY21" fmla="*/ 212408 h 857250"/>
              <a:gd name="connsiteX22" fmla="*/ 617220 w 857250"/>
              <a:gd name="connsiteY22" fmla="*/ 266700 h 857250"/>
              <a:gd name="connsiteX23" fmla="*/ 603885 w 857250"/>
              <a:gd name="connsiteY23" fmla="*/ 272415 h 857250"/>
              <a:gd name="connsiteX24" fmla="*/ 590550 w 857250"/>
              <a:gd name="connsiteY24" fmla="*/ 266700 h 857250"/>
              <a:gd name="connsiteX25" fmla="*/ 266700 w 857250"/>
              <a:gd name="connsiteY25" fmla="*/ 590550 h 857250"/>
              <a:gd name="connsiteX26" fmla="*/ 266700 w 857250"/>
              <a:gd name="connsiteY26" fmla="*/ 617220 h 857250"/>
              <a:gd name="connsiteX27" fmla="*/ 212408 w 857250"/>
              <a:gd name="connsiteY27" fmla="*/ 671513 h 857250"/>
              <a:gd name="connsiteX28" fmla="*/ 200025 w 857250"/>
              <a:gd name="connsiteY28" fmla="*/ 676275 h 857250"/>
              <a:gd name="connsiteX29" fmla="*/ 186690 w 857250"/>
              <a:gd name="connsiteY29" fmla="*/ 670560 h 857250"/>
              <a:gd name="connsiteX30" fmla="*/ 186690 w 857250"/>
              <a:gd name="connsiteY30" fmla="*/ 643890 h 857250"/>
              <a:gd name="connsiteX31" fmla="*/ 240983 w 857250"/>
              <a:gd name="connsiteY31" fmla="*/ 589598 h 857250"/>
              <a:gd name="connsiteX32" fmla="*/ 266700 w 857250"/>
              <a:gd name="connsiteY32" fmla="*/ 590550 h 857250"/>
              <a:gd name="connsiteX33" fmla="*/ 771525 w 857250"/>
              <a:gd name="connsiteY33" fmla="*/ 428625 h 857250"/>
              <a:gd name="connsiteX34" fmla="*/ 752475 w 857250"/>
              <a:gd name="connsiteY34" fmla="*/ 447675 h 857250"/>
              <a:gd name="connsiteX35" fmla="*/ 676275 w 857250"/>
              <a:gd name="connsiteY35" fmla="*/ 447675 h 857250"/>
              <a:gd name="connsiteX36" fmla="*/ 657225 w 857250"/>
              <a:gd name="connsiteY36" fmla="*/ 428625 h 857250"/>
              <a:gd name="connsiteX37" fmla="*/ 676275 w 857250"/>
              <a:gd name="connsiteY37" fmla="*/ 409575 h 857250"/>
              <a:gd name="connsiteX38" fmla="*/ 752475 w 857250"/>
              <a:gd name="connsiteY38" fmla="*/ 409575 h 857250"/>
              <a:gd name="connsiteX39" fmla="*/ 771525 w 857250"/>
              <a:gd name="connsiteY39" fmla="*/ 428625 h 857250"/>
              <a:gd name="connsiteX40" fmla="*/ 180975 w 857250"/>
              <a:gd name="connsiteY40" fmla="*/ 447675 h 857250"/>
              <a:gd name="connsiteX41" fmla="*/ 104775 w 857250"/>
              <a:gd name="connsiteY41" fmla="*/ 447675 h 857250"/>
              <a:gd name="connsiteX42" fmla="*/ 85725 w 857250"/>
              <a:gd name="connsiteY42" fmla="*/ 428625 h 857250"/>
              <a:gd name="connsiteX43" fmla="*/ 104775 w 857250"/>
              <a:gd name="connsiteY43" fmla="*/ 409575 h 857250"/>
              <a:gd name="connsiteX44" fmla="*/ 180975 w 857250"/>
              <a:gd name="connsiteY44" fmla="*/ 409575 h 857250"/>
              <a:gd name="connsiteX45" fmla="*/ 200025 w 857250"/>
              <a:gd name="connsiteY45" fmla="*/ 428625 h 857250"/>
              <a:gd name="connsiteX46" fmla="*/ 180975 w 857250"/>
              <a:gd name="connsiteY46" fmla="*/ 447675 h 857250"/>
              <a:gd name="connsiteX47" fmla="*/ 671513 w 857250"/>
              <a:gd name="connsiteY47" fmla="*/ 643890 h 857250"/>
              <a:gd name="connsiteX48" fmla="*/ 671513 w 857250"/>
              <a:gd name="connsiteY48" fmla="*/ 670560 h 857250"/>
              <a:gd name="connsiteX49" fmla="*/ 657225 w 857250"/>
              <a:gd name="connsiteY49" fmla="*/ 676275 h 857250"/>
              <a:gd name="connsiteX50" fmla="*/ 643890 w 857250"/>
              <a:gd name="connsiteY50" fmla="*/ 670560 h 857250"/>
              <a:gd name="connsiteX51" fmla="*/ 590550 w 857250"/>
              <a:gd name="connsiteY51" fmla="*/ 617220 h 857250"/>
              <a:gd name="connsiteX52" fmla="*/ 590550 w 857250"/>
              <a:gd name="connsiteY52" fmla="*/ 590550 h 857250"/>
              <a:gd name="connsiteX53" fmla="*/ 617220 w 857250"/>
              <a:gd name="connsiteY53" fmla="*/ 590550 h 857250"/>
              <a:gd name="connsiteX54" fmla="*/ 671513 w 857250"/>
              <a:gd name="connsiteY54" fmla="*/ 643890 h 857250"/>
              <a:gd name="connsiteX55" fmla="*/ 266700 w 857250"/>
              <a:gd name="connsiteY55" fmla="*/ 240030 h 857250"/>
              <a:gd name="connsiteX56" fmla="*/ 266700 w 857250"/>
              <a:gd name="connsiteY56" fmla="*/ 266700 h 857250"/>
              <a:gd name="connsiteX57" fmla="*/ 253365 w 857250"/>
              <a:gd name="connsiteY57" fmla="*/ 272415 h 857250"/>
              <a:gd name="connsiteX58" fmla="*/ 240030 w 857250"/>
              <a:gd name="connsiteY58" fmla="*/ 266700 h 857250"/>
              <a:gd name="connsiteX59" fmla="*/ 185738 w 857250"/>
              <a:gd name="connsiteY59" fmla="*/ 212408 h 857250"/>
              <a:gd name="connsiteX60" fmla="*/ 185738 w 857250"/>
              <a:gd name="connsiteY60" fmla="*/ 185738 h 857250"/>
              <a:gd name="connsiteX61" fmla="*/ 212408 w 857250"/>
              <a:gd name="connsiteY61" fmla="*/ 185738 h 857250"/>
              <a:gd name="connsiteX62" fmla="*/ 266700 w 857250"/>
              <a:gd name="connsiteY62" fmla="*/ 240030 h 857250"/>
              <a:gd name="connsiteX63" fmla="*/ 514350 w 857250"/>
              <a:gd name="connsiteY63" fmla="*/ 638175 h 857250"/>
              <a:gd name="connsiteX64" fmla="*/ 342900 w 857250"/>
              <a:gd name="connsiteY64" fmla="*/ 638175 h 857250"/>
              <a:gd name="connsiteX65" fmla="*/ 295275 w 857250"/>
              <a:gd name="connsiteY65" fmla="*/ 685800 h 857250"/>
              <a:gd name="connsiteX66" fmla="*/ 295275 w 857250"/>
              <a:gd name="connsiteY66" fmla="*/ 704850 h 857250"/>
              <a:gd name="connsiteX67" fmla="*/ 342900 w 857250"/>
              <a:gd name="connsiteY67" fmla="*/ 752475 h 857250"/>
              <a:gd name="connsiteX68" fmla="*/ 514350 w 857250"/>
              <a:gd name="connsiteY68" fmla="*/ 752475 h 857250"/>
              <a:gd name="connsiteX69" fmla="*/ 561975 w 857250"/>
              <a:gd name="connsiteY69" fmla="*/ 704850 h 857250"/>
              <a:gd name="connsiteX70" fmla="*/ 561975 w 857250"/>
              <a:gd name="connsiteY70" fmla="*/ 685800 h 857250"/>
              <a:gd name="connsiteX71" fmla="*/ 514350 w 857250"/>
              <a:gd name="connsiteY71" fmla="*/ 638175 h 857250"/>
              <a:gd name="connsiteX72" fmla="*/ 523875 w 857250"/>
              <a:gd name="connsiteY72" fmla="*/ 704850 h 857250"/>
              <a:gd name="connsiteX73" fmla="*/ 514350 w 857250"/>
              <a:gd name="connsiteY73" fmla="*/ 714375 h 857250"/>
              <a:gd name="connsiteX74" fmla="*/ 342900 w 857250"/>
              <a:gd name="connsiteY74" fmla="*/ 714375 h 857250"/>
              <a:gd name="connsiteX75" fmla="*/ 333375 w 857250"/>
              <a:gd name="connsiteY75" fmla="*/ 704850 h 857250"/>
              <a:gd name="connsiteX76" fmla="*/ 333375 w 857250"/>
              <a:gd name="connsiteY76" fmla="*/ 685800 h 857250"/>
              <a:gd name="connsiteX77" fmla="*/ 342900 w 857250"/>
              <a:gd name="connsiteY77" fmla="*/ 676275 h 857250"/>
              <a:gd name="connsiteX78" fmla="*/ 514350 w 857250"/>
              <a:gd name="connsiteY78" fmla="*/ 676275 h 857250"/>
              <a:gd name="connsiteX79" fmla="*/ 523875 w 857250"/>
              <a:gd name="connsiteY79" fmla="*/ 685800 h 857250"/>
              <a:gd name="connsiteX80" fmla="*/ 523875 w 857250"/>
              <a:gd name="connsiteY80" fmla="*/ 704850 h 857250"/>
              <a:gd name="connsiteX81" fmla="*/ 539115 w 857250"/>
              <a:gd name="connsiteY81" fmla="*/ 291465 h 857250"/>
              <a:gd name="connsiteX82" fmla="*/ 467678 w 857250"/>
              <a:gd name="connsiteY82" fmla="*/ 362903 h 857250"/>
              <a:gd name="connsiteX83" fmla="*/ 428625 w 857250"/>
              <a:gd name="connsiteY83" fmla="*/ 352425 h 857250"/>
              <a:gd name="connsiteX84" fmla="*/ 352425 w 857250"/>
              <a:gd name="connsiteY84" fmla="*/ 428625 h 857250"/>
              <a:gd name="connsiteX85" fmla="*/ 428625 w 857250"/>
              <a:gd name="connsiteY85" fmla="*/ 504825 h 857250"/>
              <a:gd name="connsiteX86" fmla="*/ 504825 w 857250"/>
              <a:gd name="connsiteY86" fmla="*/ 428625 h 857250"/>
              <a:gd name="connsiteX87" fmla="*/ 494348 w 857250"/>
              <a:gd name="connsiteY87" fmla="*/ 389573 h 857250"/>
              <a:gd name="connsiteX88" fmla="*/ 565785 w 857250"/>
              <a:gd name="connsiteY88" fmla="*/ 318135 h 857250"/>
              <a:gd name="connsiteX89" fmla="*/ 565785 w 857250"/>
              <a:gd name="connsiteY89" fmla="*/ 291465 h 857250"/>
              <a:gd name="connsiteX90" fmla="*/ 539115 w 857250"/>
              <a:gd name="connsiteY90" fmla="*/ 291465 h 857250"/>
              <a:gd name="connsiteX91" fmla="*/ 428625 w 857250"/>
              <a:gd name="connsiteY91" fmla="*/ 466725 h 857250"/>
              <a:gd name="connsiteX92" fmla="*/ 390525 w 857250"/>
              <a:gd name="connsiteY92" fmla="*/ 428625 h 857250"/>
              <a:gd name="connsiteX93" fmla="*/ 428625 w 857250"/>
              <a:gd name="connsiteY93" fmla="*/ 390525 h 857250"/>
              <a:gd name="connsiteX94" fmla="*/ 466725 w 857250"/>
              <a:gd name="connsiteY94" fmla="*/ 428625 h 857250"/>
              <a:gd name="connsiteX95" fmla="*/ 428625 w 857250"/>
              <a:gd name="connsiteY95" fmla="*/ 466725 h 8572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</a:cxnLst>
            <a:rect l="l" t="t" r="r" b="b"/>
            <a:pathLst>
              <a:path w="857250" h="857250">
                <a:moveTo>
                  <a:pt x="428625" y="0"/>
                </a:moveTo>
                <a:cubicBezTo>
                  <a:pt x="192405" y="0"/>
                  <a:pt x="0" y="192405"/>
                  <a:pt x="0" y="428625"/>
                </a:cubicBezTo>
                <a:cubicBezTo>
                  <a:pt x="0" y="664845"/>
                  <a:pt x="192405" y="857250"/>
                  <a:pt x="428625" y="857250"/>
                </a:cubicBezTo>
                <a:cubicBezTo>
                  <a:pt x="664845" y="857250"/>
                  <a:pt x="857250" y="664845"/>
                  <a:pt x="857250" y="428625"/>
                </a:cubicBezTo>
                <a:cubicBezTo>
                  <a:pt x="857250" y="192405"/>
                  <a:pt x="664845" y="0"/>
                  <a:pt x="428625" y="0"/>
                </a:cubicBezTo>
                <a:close/>
                <a:moveTo>
                  <a:pt x="428625" y="819150"/>
                </a:moveTo>
                <a:cubicBezTo>
                  <a:pt x="213360" y="819150"/>
                  <a:pt x="38100" y="643890"/>
                  <a:pt x="38100" y="428625"/>
                </a:cubicBezTo>
                <a:cubicBezTo>
                  <a:pt x="38100" y="213360"/>
                  <a:pt x="213360" y="38100"/>
                  <a:pt x="428625" y="38100"/>
                </a:cubicBezTo>
                <a:cubicBezTo>
                  <a:pt x="643890" y="38100"/>
                  <a:pt x="819150" y="213360"/>
                  <a:pt x="819150" y="428625"/>
                </a:cubicBezTo>
                <a:cubicBezTo>
                  <a:pt x="819150" y="643890"/>
                  <a:pt x="643890" y="819150"/>
                  <a:pt x="428625" y="819150"/>
                </a:cubicBezTo>
                <a:close/>
                <a:moveTo>
                  <a:pt x="409575" y="180975"/>
                </a:moveTo>
                <a:lnTo>
                  <a:pt x="409575" y="104775"/>
                </a:lnTo>
                <a:cubicBezTo>
                  <a:pt x="409575" y="94298"/>
                  <a:pt x="418148" y="85725"/>
                  <a:pt x="428625" y="85725"/>
                </a:cubicBezTo>
                <a:cubicBezTo>
                  <a:pt x="439103" y="85725"/>
                  <a:pt x="447675" y="94298"/>
                  <a:pt x="447675" y="104775"/>
                </a:cubicBezTo>
                <a:lnTo>
                  <a:pt x="447675" y="180975"/>
                </a:lnTo>
                <a:cubicBezTo>
                  <a:pt x="447675" y="191453"/>
                  <a:pt x="439103" y="200025"/>
                  <a:pt x="428625" y="200025"/>
                </a:cubicBezTo>
                <a:cubicBezTo>
                  <a:pt x="418148" y="200025"/>
                  <a:pt x="409575" y="191453"/>
                  <a:pt x="409575" y="180975"/>
                </a:cubicBezTo>
                <a:close/>
                <a:moveTo>
                  <a:pt x="590550" y="266700"/>
                </a:moveTo>
                <a:cubicBezTo>
                  <a:pt x="582930" y="259080"/>
                  <a:pt x="582930" y="247650"/>
                  <a:pt x="590550" y="240030"/>
                </a:cubicBezTo>
                <a:lnTo>
                  <a:pt x="644843" y="185738"/>
                </a:lnTo>
                <a:cubicBezTo>
                  <a:pt x="652463" y="178118"/>
                  <a:pt x="663893" y="178118"/>
                  <a:pt x="671513" y="185738"/>
                </a:cubicBezTo>
                <a:cubicBezTo>
                  <a:pt x="679133" y="193358"/>
                  <a:pt x="679133" y="204788"/>
                  <a:pt x="671513" y="212408"/>
                </a:cubicBezTo>
                <a:lnTo>
                  <a:pt x="617220" y="266700"/>
                </a:lnTo>
                <a:cubicBezTo>
                  <a:pt x="613410" y="270510"/>
                  <a:pt x="608648" y="272415"/>
                  <a:pt x="603885" y="272415"/>
                </a:cubicBezTo>
                <a:cubicBezTo>
                  <a:pt x="599123" y="272415"/>
                  <a:pt x="594360" y="270510"/>
                  <a:pt x="590550" y="266700"/>
                </a:cubicBezTo>
                <a:close/>
                <a:moveTo>
                  <a:pt x="266700" y="590550"/>
                </a:moveTo>
                <a:cubicBezTo>
                  <a:pt x="274320" y="598170"/>
                  <a:pt x="274320" y="609600"/>
                  <a:pt x="266700" y="617220"/>
                </a:cubicBezTo>
                <a:lnTo>
                  <a:pt x="212408" y="671513"/>
                </a:lnTo>
                <a:cubicBezTo>
                  <a:pt x="209550" y="674370"/>
                  <a:pt x="204788" y="676275"/>
                  <a:pt x="200025" y="676275"/>
                </a:cubicBezTo>
                <a:cubicBezTo>
                  <a:pt x="195263" y="676275"/>
                  <a:pt x="190500" y="674370"/>
                  <a:pt x="186690" y="670560"/>
                </a:cubicBezTo>
                <a:cubicBezTo>
                  <a:pt x="179070" y="662940"/>
                  <a:pt x="179070" y="651510"/>
                  <a:pt x="186690" y="643890"/>
                </a:cubicBezTo>
                <a:lnTo>
                  <a:pt x="240983" y="589598"/>
                </a:lnTo>
                <a:cubicBezTo>
                  <a:pt x="247650" y="582930"/>
                  <a:pt x="259080" y="582930"/>
                  <a:pt x="266700" y="590550"/>
                </a:cubicBezTo>
                <a:close/>
                <a:moveTo>
                  <a:pt x="771525" y="428625"/>
                </a:moveTo>
                <a:cubicBezTo>
                  <a:pt x="771525" y="439103"/>
                  <a:pt x="762953" y="447675"/>
                  <a:pt x="752475" y="447675"/>
                </a:cubicBezTo>
                <a:lnTo>
                  <a:pt x="676275" y="447675"/>
                </a:lnTo>
                <a:cubicBezTo>
                  <a:pt x="665798" y="447675"/>
                  <a:pt x="657225" y="439103"/>
                  <a:pt x="657225" y="428625"/>
                </a:cubicBezTo>
                <a:cubicBezTo>
                  <a:pt x="657225" y="418148"/>
                  <a:pt x="665798" y="409575"/>
                  <a:pt x="676275" y="409575"/>
                </a:cubicBezTo>
                <a:lnTo>
                  <a:pt x="752475" y="409575"/>
                </a:lnTo>
                <a:cubicBezTo>
                  <a:pt x="762953" y="409575"/>
                  <a:pt x="771525" y="418148"/>
                  <a:pt x="771525" y="428625"/>
                </a:cubicBezTo>
                <a:close/>
                <a:moveTo>
                  <a:pt x="180975" y="447675"/>
                </a:moveTo>
                <a:lnTo>
                  <a:pt x="104775" y="447675"/>
                </a:lnTo>
                <a:cubicBezTo>
                  <a:pt x="94298" y="447675"/>
                  <a:pt x="85725" y="439103"/>
                  <a:pt x="85725" y="428625"/>
                </a:cubicBezTo>
                <a:cubicBezTo>
                  <a:pt x="85725" y="418148"/>
                  <a:pt x="94298" y="409575"/>
                  <a:pt x="104775" y="409575"/>
                </a:cubicBezTo>
                <a:lnTo>
                  <a:pt x="180975" y="409575"/>
                </a:lnTo>
                <a:cubicBezTo>
                  <a:pt x="191453" y="409575"/>
                  <a:pt x="200025" y="418148"/>
                  <a:pt x="200025" y="428625"/>
                </a:cubicBezTo>
                <a:cubicBezTo>
                  <a:pt x="200025" y="439103"/>
                  <a:pt x="191453" y="447675"/>
                  <a:pt x="180975" y="447675"/>
                </a:cubicBezTo>
                <a:close/>
                <a:moveTo>
                  <a:pt x="671513" y="643890"/>
                </a:moveTo>
                <a:cubicBezTo>
                  <a:pt x="679133" y="651510"/>
                  <a:pt x="679133" y="662940"/>
                  <a:pt x="671513" y="670560"/>
                </a:cubicBezTo>
                <a:cubicBezTo>
                  <a:pt x="667703" y="674370"/>
                  <a:pt x="662940" y="676275"/>
                  <a:pt x="657225" y="676275"/>
                </a:cubicBezTo>
                <a:cubicBezTo>
                  <a:pt x="651510" y="676275"/>
                  <a:pt x="647700" y="674370"/>
                  <a:pt x="643890" y="670560"/>
                </a:cubicBezTo>
                <a:lnTo>
                  <a:pt x="590550" y="617220"/>
                </a:lnTo>
                <a:cubicBezTo>
                  <a:pt x="582930" y="609600"/>
                  <a:pt x="582930" y="598170"/>
                  <a:pt x="590550" y="590550"/>
                </a:cubicBezTo>
                <a:cubicBezTo>
                  <a:pt x="598170" y="582930"/>
                  <a:pt x="609600" y="582930"/>
                  <a:pt x="617220" y="590550"/>
                </a:cubicBezTo>
                <a:lnTo>
                  <a:pt x="671513" y="643890"/>
                </a:lnTo>
                <a:close/>
                <a:moveTo>
                  <a:pt x="266700" y="240030"/>
                </a:moveTo>
                <a:cubicBezTo>
                  <a:pt x="274320" y="247650"/>
                  <a:pt x="274320" y="259080"/>
                  <a:pt x="266700" y="266700"/>
                </a:cubicBezTo>
                <a:cubicBezTo>
                  <a:pt x="262890" y="270510"/>
                  <a:pt x="258127" y="272415"/>
                  <a:pt x="253365" y="272415"/>
                </a:cubicBezTo>
                <a:cubicBezTo>
                  <a:pt x="248603" y="272415"/>
                  <a:pt x="243840" y="270510"/>
                  <a:pt x="240030" y="266700"/>
                </a:cubicBezTo>
                <a:lnTo>
                  <a:pt x="185738" y="212408"/>
                </a:lnTo>
                <a:cubicBezTo>
                  <a:pt x="178118" y="204788"/>
                  <a:pt x="178118" y="193358"/>
                  <a:pt x="185738" y="185738"/>
                </a:cubicBezTo>
                <a:cubicBezTo>
                  <a:pt x="193358" y="178118"/>
                  <a:pt x="204788" y="178118"/>
                  <a:pt x="212408" y="185738"/>
                </a:cubicBezTo>
                <a:lnTo>
                  <a:pt x="266700" y="240030"/>
                </a:lnTo>
                <a:close/>
                <a:moveTo>
                  <a:pt x="514350" y="638175"/>
                </a:moveTo>
                <a:lnTo>
                  <a:pt x="342900" y="638175"/>
                </a:lnTo>
                <a:cubicBezTo>
                  <a:pt x="316230" y="638175"/>
                  <a:pt x="295275" y="659130"/>
                  <a:pt x="295275" y="685800"/>
                </a:cubicBezTo>
                <a:lnTo>
                  <a:pt x="295275" y="704850"/>
                </a:lnTo>
                <a:cubicBezTo>
                  <a:pt x="295275" y="731520"/>
                  <a:pt x="316230" y="752475"/>
                  <a:pt x="342900" y="752475"/>
                </a:cubicBezTo>
                <a:lnTo>
                  <a:pt x="514350" y="752475"/>
                </a:lnTo>
                <a:cubicBezTo>
                  <a:pt x="541020" y="752475"/>
                  <a:pt x="561975" y="731520"/>
                  <a:pt x="561975" y="704850"/>
                </a:cubicBezTo>
                <a:lnTo>
                  <a:pt x="561975" y="685800"/>
                </a:lnTo>
                <a:cubicBezTo>
                  <a:pt x="561975" y="659130"/>
                  <a:pt x="541020" y="638175"/>
                  <a:pt x="514350" y="638175"/>
                </a:cubicBezTo>
                <a:close/>
                <a:moveTo>
                  <a:pt x="523875" y="704850"/>
                </a:moveTo>
                <a:cubicBezTo>
                  <a:pt x="523875" y="709613"/>
                  <a:pt x="519113" y="714375"/>
                  <a:pt x="514350" y="714375"/>
                </a:cubicBezTo>
                <a:lnTo>
                  <a:pt x="342900" y="714375"/>
                </a:lnTo>
                <a:cubicBezTo>
                  <a:pt x="338138" y="714375"/>
                  <a:pt x="333375" y="709613"/>
                  <a:pt x="333375" y="704850"/>
                </a:cubicBezTo>
                <a:lnTo>
                  <a:pt x="333375" y="685800"/>
                </a:lnTo>
                <a:cubicBezTo>
                  <a:pt x="333375" y="681038"/>
                  <a:pt x="338138" y="676275"/>
                  <a:pt x="342900" y="676275"/>
                </a:cubicBezTo>
                <a:lnTo>
                  <a:pt x="514350" y="676275"/>
                </a:lnTo>
                <a:cubicBezTo>
                  <a:pt x="519113" y="676275"/>
                  <a:pt x="523875" y="681038"/>
                  <a:pt x="523875" y="685800"/>
                </a:cubicBezTo>
                <a:lnTo>
                  <a:pt x="523875" y="704850"/>
                </a:lnTo>
                <a:close/>
                <a:moveTo>
                  <a:pt x="539115" y="291465"/>
                </a:moveTo>
                <a:lnTo>
                  <a:pt x="467678" y="362903"/>
                </a:lnTo>
                <a:cubicBezTo>
                  <a:pt x="456248" y="356235"/>
                  <a:pt x="442913" y="352425"/>
                  <a:pt x="428625" y="352425"/>
                </a:cubicBezTo>
                <a:cubicBezTo>
                  <a:pt x="386715" y="352425"/>
                  <a:pt x="352425" y="386715"/>
                  <a:pt x="352425" y="428625"/>
                </a:cubicBezTo>
                <a:cubicBezTo>
                  <a:pt x="352425" y="470535"/>
                  <a:pt x="386715" y="504825"/>
                  <a:pt x="428625" y="504825"/>
                </a:cubicBezTo>
                <a:cubicBezTo>
                  <a:pt x="470535" y="504825"/>
                  <a:pt x="504825" y="470535"/>
                  <a:pt x="504825" y="428625"/>
                </a:cubicBezTo>
                <a:cubicBezTo>
                  <a:pt x="504825" y="414338"/>
                  <a:pt x="501015" y="401003"/>
                  <a:pt x="494348" y="389573"/>
                </a:cubicBezTo>
                <a:lnTo>
                  <a:pt x="565785" y="318135"/>
                </a:lnTo>
                <a:cubicBezTo>
                  <a:pt x="573405" y="310515"/>
                  <a:pt x="573405" y="299085"/>
                  <a:pt x="565785" y="291465"/>
                </a:cubicBezTo>
                <a:cubicBezTo>
                  <a:pt x="558165" y="283845"/>
                  <a:pt x="546735" y="283845"/>
                  <a:pt x="539115" y="291465"/>
                </a:cubicBezTo>
                <a:close/>
                <a:moveTo>
                  <a:pt x="428625" y="466725"/>
                </a:moveTo>
                <a:cubicBezTo>
                  <a:pt x="407670" y="466725"/>
                  <a:pt x="390525" y="449580"/>
                  <a:pt x="390525" y="428625"/>
                </a:cubicBezTo>
                <a:cubicBezTo>
                  <a:pt x="390525" y="407670"/>
                  <a:pt x="407670" y="390525"/>
                  <a:pt x="428625" y="390525"/>
                </a:cubicBezTo>
                <a:cubicBezTo>
                  <a:pt x="449580" y="390525"/>
                  <a:pt x="466725" y="407670"/>
                  <a:pt x="466725" y="428625"/>
                </a:cubicBezTo>
                <a:cubicBezTo>
                  <a:pt x="466725" y="449580"/>
                  <a:pt x="449580" y="466725"/>
                  <a:pt x="428625" y="466725"/>
                </a:cubicBezTo>
                <a:close/>
              </a:path>
            </a:pathLst>
          </a:custGeom>
          <a:solidFill>
            <a:srgbClr val="5E7BA0">
              <a:alpha val="70000"/>
            </a:srgbClr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uk-UA">
              <a:latin typeface="Arial "/>
            </a:endParaRPr>
          </a:p>
        </p:txBody>
      </p:sp>
      <p:sp>
        <p:nvSpPr>
          <p:cNvPr id="115" name="Graphic 10">
            <a:extLst>
              <a:ext uri="{FF2B5EF4-FFF2-40B4-BE49-F238E27FC236}">
                <a16:creationId xmlns:a16="http://schemas.microsoft.com/office/drawing/2014/main" id="{3117775E-E8F7-464D-B641-5C9C6A8BAB3E}"/>
              </a:ext>
            </a:extLst>
          </p:cNvPr>
          <p:cNvSpPr/>
          <p:nvPr/>
        </p:nvSpPr>
        <p:spPr>
          <a:xfrm>
            <a:off x="7062412" y="7281411"/>
            <a:ext cx="757091" cy="800419"/>
          </a:xfrm>
          <a:custGeom>
            <a:avLst/>
            <a:gdLst>
              <a:gd name="connsiteX0" fmla="*/ 428625 w 857250"/>
              <a:gd name="connsiteY0" fmla="*/ 0 h 857250"/>
              <a:gd name="connsiteX1" fmla="*/ 0 w 857250"/>
              <a:gd name="connsiteY1" fmla="*/ 428625 h 857250"/>
              <a:gd name="connsiteX2" fmla="*/ 428625 w 857250"/>
              <a:gd name="connsiteY2" fmla="*/ 857250 h 857250"/>
              <a:gd name="connsiteX3" fmla="*/ 857250 w 857250"/>
              <a:gd name="connsiteY3" fmla="*/ 428625 h 857250"/>
              <a:gd name="connsiteX4" fmla="*/ 428625 w 857250"/>
              <a:gd name="connsiteY4" fmla="*/ 0 h 857250"/>
              <a:gd name="connsiteX5" fmla="*/ 428625 w 857250"/>
              <a:gd name="connsiteY5" fmla="*/ 819150 h 857250"/>
              <a:gd name="connsiteX6" fmla="*/ 38100 w 857250"/>
              <a:gd name="connsiteY6" fmla="*/ 428625 h 857250"/>
              <a:gd name="connsiteX7" fmla="*/ 428625 w 857250"/>
              <a:gd name="connsiteY7" fmla="*/ 38100 h 857250"/>
              <a:gd name="connsiteX8" fmla="*/ 819150 w 857250"/>
              <a:gd name="connsiteY8" fmla="*/ 428625 h 857250"/>
              <a:gd name="connsiteX9" fmla="*/ 428625 w 857250"/>
              <a:gd name="connsiteY9" fmla="*/ 819150 h 857250"/>
              <a:gd name="connsiteX10" fmla="*/ 409575 w 857250"/>
              <a:gd name="connsiteY10" fmla="*/ 180975 h 857250"/>
              <a:gd name="connsiteX11" fmla="*/ 409575 w 857250"/>
              <a:gd name="connsiteY11" fmla="*/ 104775 h 857250"/>
              <a:gd name="connsiteX12" fmla="*/ 428625 w 857250"/>
              <a:gd name="connsiteY12" fmla="*/ 85725 h 857250"/>
              <a:gd name="connsiteX13" fmla="*/ 447675 w 857250"/>
              <a:gd name="connsiteY13" fmla="*/ 104775 h 857250"/>
              <a:gd name="connsiteX14" fmla="*/ 447675 w 857250"/>
              <a:gd name="connsiteY14" fmla="*/ 180975 h 857250"/>
              <a:gd name="connsiteX15" fmla="*/ 428625 w 857250"/>
              <a:gd name="connsiteY15" fmla="*/ 200025 h 857250"/>
              <a:gd name="connsiteX16" fmla="*/ 409575 w 857250"/>
              <a:gd name="connsiteY16" fmla="*/ 180975 h 857250"/>
              <a:gd name="connsiteX17" fmla="*/ 590550 w 857250"/>
              <a:gd name="connsiteY17" fmla="*/ 266700 h 857250"/>
              <a:gd name="connsiteX18" fmla="*/ 590550 w 857250"/>
              <a:gd name="connsiteY18" fmla="*/ 240030 h 857250"/>
              <a:gd name="connsiteX19" fmla="*/ 644843 w 857250"/>
              <a:gd name="connsiteY19" fmla="*/ 185738 h 857250"/>
              <a:gd name="connsiteX20" fmla="*/ 671513 w 857250"/>
              <a:gd name="connsiteY20" fmla="*/ 185738 h 857250"/>
              <a:gd name="connsiteX21" fmla="*/ 671513 w 857250"/>
              <a:gd name="connsiteY21" fmla="*/ 212408 h 857250"/>
              <a:gd name="connsiteX22" fmla="*/ 617220 w 857250"/>
              <a:gd name="connsiteY22" fmla="*/ 266700 h 857250"/>
              <a:gd name="connsiteX23" fmla="*/ 603885 w 857250"/>
              <a:gd name="connsiteY23" fmla="*/ 272415 h 857250"/>
              <a:gd name="connsiteX24" fmla="*/ 590550 w 857250"/>
              <a:gd name="connsiteY24" fmla="*/ 266700 h 857250"/>
              <a:gd name="connsiteX25" fmla="*/ 266700 w 857250"/>
              <a:gd name="connsiteY25" fmla="*/ 590550 h 857250"/>
              <a:gd name="connsiteX26" fmla="*/ 266700 w 857250"/>
              <a:gd name="connsiteY26" fmla="*/ 617220 h 857250"/>
              <a:gd name="connsiteX27" fmla="*/ 212408 w 857250"/>
              <a:gd name="connsiteY27" fmla="*/ 671513 h 857250"/>
              <a:gd name="connsiteX28" fmla="*/ 200025 w 857250"/>
              <a:gd name="connsiteY28" fmla="*/ 676275 h 857250"/>
              <a:gd name="connsiteX29" fmla="*/ 186690 w 857250"/>
              <a:gd name="connsiteY29" fmla="*/ 670560 h 857250"/>
              <a:gd name="connsiteX30" fmla="*/ 186690 w 857250"/>
              <a:gd name="connsiteY30" fmla="*/ 643890 h 857250"/>
              <a:gd name="connsiteX31" fmla="*/ 240983 w 857250"/>
              <a:gd name="connsiteY31" fmla="*/ 589598 h 857250"/>
              <a:gd name="connsiteX32" fmla="*/ 266700 w 857250"/>
              <a:gd name="connsiteY32" fmla="*/ 590550 h 857250"/>
              <a:gd name="connsiteX33" fmla="*/ 771525 w 857250"/>
              <a:gd name="connsiteY33" fmla="*/ 428625 h 857250"/>
              <a:gd name="connsiteX34" fmla="*/ 752475 w 857250"/>
              <a:gd name="connsiteY34" fmla="*/ 447675 h 857250"/>
              <a:gd name="connsiteX35" fmla="*/ 676275 w 857250"/>
              <a:gd name="connsiteY35" fmla="*/ 447675 h 857250"/>
              <a:gd name="connsiteX36" fmla="*/ 657225 w 857250"/>
              <a:gd name="connsiteY36" fmla="*/ 428625 h 857250"/>
              <a:gd name="connsiteX37" fmla="*/ 676275 w 857250"/>
              <a:gd name="connsiteY37" fmla="*/ 409575 h 857250"/>
              <a:gd name="connsiteX38" fmla="*/ 752475 w 857250"/>
              <a:gd name="connsiteY38" fmla="*/ 409575 h 857250"/>
              <a:gd name="connsiteX39" fmla="*/ 771525 w 857250"/>
              <a:gd name="connsiteY39" fmla="*/ 428625 h 857250"/>
              <a:gd name="connsiteX40" fmla="*/ 180975 w 857250"/>
              <a:gd name="connsiteY40" fmla="*/ 447675 h 857250"/>
              <a:gd name="connsiteX41" fmla="*/ 104775 w 857250"/>
              <a:gd name="connsiteY41" fmla="*/ 447675 h 857250"/>
              <a:gd name="connsiteX42" fmla="*/ 85725 w 857250"/>
              <a:gd name="connsiteY42" fmla="*/ 428625 h 857250"/>
              <a:gd name="connsiteX43" fmla="*/ 104775 w 857250"/>
              <a:gd name="connsiteY43" fmla="*/ 409575 h 857250"/>
              <a:gd name="connsiteX44" fmla="*/ 180975 w 857250"/>
              <a:gd name="connsiteY44" fmla="*/ 409575 h 857250"/>
              <a:gd name="connsiteX45" fmla="*/ 200025 w 857250"/>
              <a:gd name="connsiteY45" fmla="*/ 428625 h 857250"/>
              <a:gd name="connsiteX46" fmla="*/ 180975 w 857250"/>
              <a:gd name="connsiteY46" fmla="*/ 447675 h 857250"/>
              <a:gd name="connsiteX47" fmla="*/ 671513 w 857250"/>
              <a:gd name="connsiteY47" fmla="*/ 643890 h 857250"/>
              <a:gd name="connsiteX48" fmla="*/ 671513 w 857250"/>
              <a:gd name="connsiteY48" fmla="*/ 670560 h 857250"/>
              <a:gd name="connsiteX49" fmla="*/ 657225 w 857250"/>
              <a:gd name="connsiteY49" fmla="*/ 676275 h 857250"/>
              <a:gd name="connsiteX50" fmla="*/ 643890 w 857250"/>
              <a:gd name="connsiteY50" fmla="*/ 670560 h 857250"/>
              <a:gd name="connsiteX51" fmla="*/ 590550 w 857250"/>
              <a:gd name="connsiteY51" fmla="*/ 617220 h 857250"/>
              <a:gd name="connsiteX52" fmla="*/ 590550 w 857250"/>
              <a:gd name="connsiteY52" fmla="*/ 590550 h 857250"/>
              <a:gd name="connsiteX53" fmla="*/ 617220 w 857250"/>
              <a:gd name="connsiteY53" fmla="*/ 590550 h 857250"/>
              <a:gd name="connsiteX54" fmla="*/ 671513 w 857250"/>
              <a:gd name="connsiteY54" fmla="*/ 643890 h 857250"/>
              <a:gd name="connsiteX55" fmla="*/ 266700 w 857250"/>
              <a:gd name="connsiteY55" fmla="*/ 240030 h 857250"/>
              <a:gd name="connsiteX56" fmla="*/ 266700 w 857250"/>
              <a:gd name="connsiteY56" fmla="*/ 266700 h 857250"/>
              <a:gd name="connsiteX57" fmla="*/ 253365 w 857250"/>
              <a:gd name="connsiteY57" fmla="*/ 272415 h 857250"/>
              <a:gd name="connsiteX58" fmla="*/ 240030 w 857250"/>
              <a:gd name="connsiteY58" fmla="*/ 266700 h 857250"/>
              <a:gd name="connsiteX59" fmla="*/ 185738 w 857250"/>
              <a:gd name="connsiteY59" fmla="*/ 212408 h 857250"/>
              <a:gd name="connsiteX60" fmla="*/ 185738 w 857250"/>
              <a:gd name="connsiteY60" fmla="*/ 185738 h 857250"/>
              <a:gd name="connsiteX61" fmla="*/ 212408 w 857250"/>
              <a:gd name="connsiteY61" fmla="*/ 185738 h 857250"/>
              <a:gd name="connsiteX62" fmla="*/ 266700 w 857250"/>
              <a:gd name="connsiteY62" fmla="*/ 240030 h 857250"/>
              <a:gd name="connsiteX63" fmla="*/ 514350 w 857250"/>
              <a:gd name="connsiteY63" fmla="*/ 638175 h 857250"/>
              <a:gd name="connsiteX64" fmla="*/ 342900 w 857250"/>
              <a:gd name="connsiteY64" fmla="*/ 638175 h 857250"/>
              <a:gd name="connsiteX65" fmla="*/ 295275 w 857250"/>
              <a:gd name="connsiteY65" fmla="*/ 685800 h 857250"/>
              <a:gd name="connsiteX66" fmla="*/ 295275 w 857250"/>
              <a:gd name="connsiteY66" fmla="*/ 704850 h 857250"/>
              <a:gd name="connsiteX67" fmla="*/ 342900 w 857250"/>
              <a:gd name="connsiteY67" fmla="*/ 752475 h 857250"/>
              <a:gd name="connsiteX68" fmla="*/ 514350 w 857250"/>
              <a:gd name="connsiteY68" fmla="*/ 752475 h 857250"/>
              <a:gd name="connsiteX69" fmla="*/ 561975 w 857250"/>
              <a:gd name="connsiteY69" fmla="*/ 704850 h 857250"/>
              <a:gd name="connsiteX70" fmla="*/ 561975 w 857250"/>
              <a:gd name="connsiteY70" fmla="*/ 685800 h 857250"/>
              <a:gd name="connsiteX71" fmla="*/ 514350 w 857250"/>
              <a:gd name="connsiteY71" fmla="*/ 638175 h 857250"/>
              <a:gd name="connsiteX72" fmla="*/ 523875 w 857250"/>
              <a:gd name="connsiteY72" fmla="*/ 704850 h 857250"/>
              <a:gd name="connsiteX73" fmla="*/ 514350 w 857250"/>
              <a:gd name="connsiteY73" fmla="*/ 714375 h 857250"/>
              <a:gd name="connsiteX74" fmla="*/ 342900 w 857250"/>
              <a:gd name="connsiteY74" fmla="*/ 714375 h 857250"/>
              <a:gd name="connsiteX75" fmla="*/ 333375 w 857250"/>
              <a:gd name="connsiteY75" fmla="*/ 704850 h 857250"/>
              <a:gd name="connsiteX76" fmla="*/ 333375 w 857250"/>
              <a:gd name="connsiteY76" fmla="*/ 685800 h 857250"/>
              <a:gd name="connsiteX77" fmla="*/ 342900 w 857250"/>
              <a:gd name="connsiteY77" fmla="*/ 676275 h 857250"/>
              <a:gd name="connsiteX78" fmla="*/ 514350 w 857250"/>
              <a:gd name="connsiteY78" fmla="*/ 676275 h 857250"/>
              <a:gd name="connsiteX79" fmla="*/ 523875 w 857250"/>
              <a:gd name="connsiteY79" fmla="*/ 685800 h 857250"/>
              <a:gd name="connsiteX80" fmla="*/ 523875 w 857250"/>
              <a:gd name="connsiteY80" fmla="*/ 704850 h 857250"/>
              <a:gd name="connsiteX81" fmla="*/ 539115 w 857250"/>
              <a:gd name="connsiteY81" fmla="*/ 291465 h 857250"/>
              <a:gd name="connsiteX82" fmla="*/ 467678 w 857250"/>
              <a:gd name="connsiteY82" fmla="*/ 362903 h 857250"/>
              <a:gd name="connsiteX83" fmla="*/ 428625 w 857250"/>
              <a:gd name="connsiteY83" fmla="*/ 352425 h 857250"/>
              <a:gd name="connsiteX84" fmla="*/ 352425 w 857250"/>
              <a:gd name="connsiteY84" fmla="*/ 428625 h 857250"/>
              <a:gd name="connsiteX85" fmla="*/ 428625 w 857250"/>
              <a:gd name="connsiteY85" fmla="*/ 504825 h 857250"/>
              <a:gd name="connsiteX86" fmla="*/ 504825 w 857250"/>
              <a:gd name="connsiteY86" fmla="*/ 428625 h 857250"/>
              <a:gd name="connsiteX87" fmla="*/ 494348 w 857250"/>
              <a:gd name="connsiteY87" fmla="*/ 389573 h 857250"/>
              <a:gd name="connsiteX88" fmla="*/ 565785 w 857250"/>
              <a:gd name="connsiteY88" fmla="*/ 318135 h 857250"/>
              <a:gd name="connsiteX89" fmla="*/ 565785 w 857250"/>
              <a:gd name="connsiteY89" fmla="*/ 291465 h 857250"/>
              <a:gd name="connsiteX90" fmla="*/ 539115 w 857250"/>
              <a:gd name="connsiteY90" fmla="*/ 291465 h 857250"/>
              <a:gd name="connsiteX91" fmla="*/ 428625 w 857250"/>
              <a:gd name="connsiteY91" fmla="*/ 466725 h 857250"/>
              <a:gd name="connsiteX92" fmla="*/ 390525 w 857250"/>
              <a:gd name="connsiteY92" fmla="*/ 428625 h 857250"/>
              <a:gd name="connsiteX93" fmla="*/ 428625 w 857250"/>
              <a:gd name="connsiteY93" fmla="*/ 390525 h 857250"/>
              <a:gd name="connsiteX94" fmla="*/ 466725 w 857250"/>
              <a:gd name="connsiteY94" fmla="*/ 428625 h 857250"/>
              <a:gd name="connsiteX95" fmla="*/ 428625 w 857250"/>
              <a:gd name="connsiteY95" fmla="*/ 466725 h 8572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</a:cxnLst>
            <a:rect l="l" t="t" r="r" b="b"/>
            <a:pathLst>
              <a:path w="857250" h="857250">
                <a:moveTo>
                  <a:pt x="428625" y="0"/>
                </a:moveTo>
                <a:cubicBezTo>
                  <a:pt x="192405" y="0"/>
                  <a:pt x="0" y="192405"/>
                  <a:pt x="0" y="428625"/>
                </a:cubicBezTo>
                <a:cubicBezTo>
                  <a:pt x="0" y="664845"/>
                  <a:pt x="192405" y="857250"/>
                  <a:pt x="428625" y="857250"/>
                </a:cubicBezTo>
                <a:cubicBezTo>
                  <a:pt x="664845" y="857250"/>
                  <a:pt x="857250" y="664845"/>
                  <a:pt x="857250" y="428625"/>
                </a:cubicBezTo>
                <a:cubicBezTo>
                  <a:pt x="857250" y="192405"/>
                  <a:pt x="664845" y="0"/>
                  <a:pt x="428625" y="0"/>
                </a:cubicBezTo>
                <a:close/>
                <a:moveTo>
                  <a:pt x="428625" y="819150"/>
                </a:moveTo>
                <a:cubicBezTo>
                  <a:pt x="213360" y="819150"/>
                  <a:pt x="38100" y="643890"/>
                  <a:pt x="38100" y="428625"/>
                </a:cubicBezTo>
                <a:cubicBezTo>
                  <a:pt x="38100" y="213360"/>
                  <a:pt x="213360" y="38100"/>
                  <a:pt x="428625" y="38100"/>
                </a:cubicBezTo>
                <a:cubicBezTo>
                  <a:pt x="643890" y="38100"/>
                  <a:pt x="819150" y="213360"/>
                  <a:pt x="819150" y="428625"/>
                </a:cubicBezTo>
                <a:cubicBezTo>
                  <a:pt x="819150" y="643890"/>
                  <a:pt x="643890" y="819150"/>
                  <a:pt x="428625" y="819150"/>
                </a:cubicBezTo>
                <a:close/>
                <a:moveTo>
                  <a:pt x="409575" y="180975"/>
                </a:moveTo>
                <a:lnTo>
                  <a:pt x="409575" y="104775"/>
                </a:lnTo>
                <a:cubicBezTo>
                  <a:pt x="409575" y="94298"/>
                  <a:pt x="418148" y="85725"/>
                  <a:pt x="428625" y="85725"/>
                </a:cubicBezTo>
                <a:cubicBezTo>
                  <a:pt x="439103" y="85725"/>
                  <a:pt x="447675" y="94298"/>
                  <a:pt x="447675" y="104775"/>
                </a:cubicBezTo>
                <a:lnTo>
                  <a:pt x="447675" y="180975"/>
                </a:lnTo>
                <a:cubicBezTo>
                  <a:pt x="447675" y="191453"/>
                  <a:pt x="439103" y="200025"/>
                  <a:pt x="428625" y="200025"/>
                </a:cubicBezTo>
                <a:cubicBezTo>
                  <a:pt x="418148" y="200025"/>
                  <a:pt x="409575" y="191453"/>
                  <a:pt x="409575" y="180975"/>
                </a:cubicBezTo>
                <a:close/>
                <a:moveTo>
                  <a:pt x="590550" y="266700"/>
                </a:moveTo>
                <a:cubicBezTo>
                  <a:pt x="582930" y="259080"/>
                  <a:pt x="582930" y="247650"/>
                  <a:pt x="590550" y="240030"/>
                </a:cubicBezTo>
                <a:lnTo>
                  <a:pt x="644843" y="185738"/>
                </a:lnTo>
                <a:cubicBezTo>
                  <a:pt x="652463" y="178118"/>
                  <a:pt x="663893" y="178118"/>
                  <a:pt x="671513" y="185738"/>
                </a:cubicBezTo>
                <a:cubicBezTo>
                  <a:pt x="679133" y="193358"/>
                  <a:pt x="679133" y="204788"/>
                  <a:pt x="671513" y="212408"/>
                </a:cubicBezTo>
                <a:lnTo>
                  <a:pt x="617220" y="266700"/>
                </a:lnTo>
                <a:cubicBezTo>
                  <a:pt x="613410" y="270510"/>
                  <a:pt x="608648" y="272415"/>
                  <a:pt x="603885" y="272415"/>
                </a:cubicBezTo>
                <a:cubicBezTo>
                  <a:pt x="599123" y="272415"/>
                  <a:pt x="594360" y="270510"/>
                  <a:pt x="590550" y="266700"/>
                </a:cubicBezTo>
                <a:close/>
                <a:moveTo>
                  <a:pt x="266700" y="590550"/>
                </a:moveTo>
                <a:cubicBezTo>
                  <a:pt x="274320" y="598170"/>
                  <a:pt x="274320" y="609600"/>
                  <a:pt x="266700" y="617220"/>
                </a:cubicBezTo>
                <a:lnTo>
                  <a:pt x="212408" y="671513"/>
                </a:lnTo>
                <a:cubicBezTo>
                  <a:pt x="209550" y="674370"/>
                  <a:pt x="204788" y="676275"/>
                  <a:pt x="200025" y="676275"/>
                </a:cubicBezTo>
                <a:cubicBezTo>
                  <a:pt x="195263" y="676275"/>
                  <a:pt x="190500" y="674370"/>
                  <a:pt x="186690" y="670560"/>
                </a:cubicBezTo>
                <a:cubicBezTo>
                  <a:pt x="179070" y="662940"/>
                  <a:pt x="179070" y="651510"/>
                  <a:pt x="186690" y="643890"/>
                </a:cubicBezTo>
                <a:lnTo>
                  <a:pt x="240983" y="589598"/>
                </a:lnTo>
                <a:cubicBezTo>
                  <a:pt x="247650" y="582930"/>
                  <a:pt x="259080" y="582930"/>
                  <a:pt x="266700" y="590550"/>
                </a:cubicBezTo>
                <a:close/>
                <a:moveTo>
                  <a:pt x="771525" y="428625"/>
                </a:moveTo>
                <a:cubicBezTo>
                  <a:pt x="771525" y="439103"/>
                  <a:pt x="762953" y="447675"/>
                  <a:pt x="752475" y="447675"/>
                </a:cubicBezTo>
                <a:lnTo>
                  <a:pt x="676275" y="447675"/>
                </a:lnTo>
                <a:cubicBezTo>
                  <a:pt x="665798" y="447675"/>
                  <a:pt x="657225" y="439103"/>
                  <a:pt x="657225" y="428625"/>
                </a:cubicBezTo>
                <a:cubicBezTo>
                  <a:pt x="657225" y="418148"/>
                  <a:pt x="665798" y="409575"/>
                  <a:pt x="676275" y="409575"/>
                </a:cubicBezTo>
                <a:lnTo>
                  <a:pt x="752475" y="409575"/>
                </a:lnTo>
                <a:cubicBezTo>
                  <a:pt x="762953" y="409575"/>
                  <a:pt x="771525" y="418148"/>
                  <a:pt x="771525" y="428625"/>
                </a:cubicBezTo>
                <a:close/>
                <a:moveTo>
                  <a:pt x="180975" y="447675"/>
                </a:moveTo>
                <a:lnTo>
                  <a:pt x="104775" y="447675"/>
                </a:lnTo>
                <a:cubicBezTo>
                  <a:pt x="94298" y="447675"/>
                  <a:pt x="85725" y="439103"/>
                  <a:pt x="85725" y="428625"/>
                </a:cubicBezTo>
                <a:cubicBezTo>
                  <a:pt x="85725" y="418148"/>
                  <a:pt x="94298" y="409575"/>
                  <a:pt x="104775" y="409575"/>
                </a:cubicBezTo>
                <a:lnTo>
                  <a:pt x="180975" y="409575"/>
                </a:lnTo>
                <a:cubicBezTo>
                  <a:pt x="191453" y="409575"/>
                  <a:pt x="200025" y="418148"/>
                  <a:pt x="200025" y="428625"/>
                </a:cubicBezTo>
                <a:cubicBezTo>
                  <a:pt x="200025" y="439103"/>
                  <a:pt x="191453" y="447675"/>
                  <a:pt x="180975" y="447675"/>
                </a:cubicBezTo>
                <a:close/>
                <a:moveTo>
                  <a:pt x="671513" y="643890"/>
                </a:moveTo>
                <a:cubicBezTo>
                  <a:pt x="679133" y="651510"/>
                  <a:pt x="679133" y="662940"/>
                  <a:pt x="671513" y="670560"/>
                </a:cubicBezTo>
                <a:cubicBezTo>
                  <a:pt x="667703" y="674370"/>
                  <a:pt x="662940" y="676275"/>
                  <a:pt x="657225" y="676275"/>
                </a:cubicBezTo>
                <a:cubicBezTo>
                  <a:pt x="651510" y="676275"/>
                  <a:pt x="647700" y="674370"/>
                  <a:pt x="643890" y="670560"/>
                </a:cubicBezTo>
                <a:lnTo>
                  <a:pt x="590550" y="617220"/>
                </a:lnTo>
                <a:cubicBezTo>
                  <a:pt x="582930" y="609600"/>
                  <a:pt x="582930" y="598170"/>
                  <a:pt x="590550" y="590550"/>
                </a:cubicBezTo>
                <a:cubicBezTo>
                  <a:pt x="598170" y="582930"/>
                  <a:pt x="609600" y="582930"/>
                  <a:pt x="617220" y="590550"/>
                </a:cubicBezTo>
                <a:lnTo>
                  <a:pt x="671513" y="643890"/>
                </a:lnTo>
                <a:close/>
                <a:moveTo>
                  <a:pt x="266700" y="240030"/>
                </a:moveTo>
                <a:cubicBezTo>
                  <a:pt x="274320" y="247650"/>
                  <a:pt x="274320" y="259080"/>
                  <a:pt x="266700" y="266700"/>
                </a:cubicBezTo>
                <a:cubicBezTo>
                  <a:pt x="262890" y="270510"/>
                  <a:pt x="258127" y="272415"/>
                  <a:pt x="253365" y="272415"/>
                </a:cubicBezTo>
                <a:cubicBezTo>
                  <a:pt x="248603" y="272415"/>
                  <a:pt x="243840" y="270510"/>
                  <a:pt x="240030" y="266700"/>
                </a:cubicBezTo>
                <a:lnTo>
                  <a:pt x="185738" y="212408"/>
                </a:lnTo>
                <a:cubicBezTo>
                  <a:pt x="178118" y="204788"/>
                  <a:pt x="178118" y="193358"/>
                  <a:pt x="185738" y="185738"/>
                </a:cubicBezTo>
                <a:cubicBezTo>
                  <a:pt x="193358" y="178118"/>
                  <a:pt x="204788" y="178118"/>
                  <a:pt x="212408" y="185738"/>
                </a:cubicBezTo>
                <a:lnTo>
                  <a:pt x="266700" y="240030"/>
                </a:lnTo>
                <a:close/>
                <a:moveTo>
                  <a:pt x="514350" y="638175"/>
                </a:moveTo>
                <a:lnTo>
                  <a:pt x="342900" y="638175"/>
                </a:lnTo>
                <a:cubicBezTo>
                  <a:pt x="316230" y="638175"/>
                  <a:pt x="295275" y="659130"/>
                  <a:pt x="295275" y="685800"/>
                </a:cubicBezTo>
                <a:lnTo>
                  <a:pt x="295275" y="704850"/>
                </a:lnTo>
                <a:cubicBezTo>
                  <a:pt x="295275" y="731520"/>
                  <a:pt x="316230" y="752475"/>
                  <a:pt x="342900" y="752475"/>
                </a:cubicBezTo>
                <a:lnTo>
                  <a:pt x="514350" y="752475"/>
                </a:lnTo>
                <a:cubicBezTo>
                  <a:pt x="541020" y="752475"/>
                  <a:pt x="561975" y="731520"/>
                  <a:pt x="561975" y="704850"/>
                </a:cubicBezTo>
                <a:lnTo>
                  <a:pt x="561975" y="685800"/>
                </a:lnTo>
                <a:cubicBezTo>
                  <a:pt x="561975" y="659130"/>
                  <a:pt x="541020" y="638175"/>
                  <a:pt x="514350" y="638175"/>
                </a:cubicBezTo>
                <a:close/>
                <a:moveTo>
                  <a:pt x="523875" y="704850"/>
                </a:moveTo>
                <a:cubicBezTo>
                  <a:pt x="523875" y="709613"/>
                  <a:pt x="519113" y="714375"/>
                  <a:pt x="514350" y="714375"/>
                </a:cubicBezTo>
                <a:lnTo>
                  <a:pt x="342900" y="714375"/>
                </a:lnTo>
                <a:cubicBezTo>
                  <a:pt x="338138" y="714375"/>
                  <a:pt x="333375" y="709613"/>
                  <a:pt x="333375" y="704850"/>
                </a:cubicBezTo>
                <a:lnTo>
                  <a:pt x="333375" y="685800"/>
                </a:lnTo>
                <a:cubicBezTo>
                  <a:pt x="333375" y="681038"/>
                  <a:pt x="338138" y="676275"/>
                  <a:pt x="342900" y="676275"/>
                </a:cubicBezTo>
                <a:lnTo>
                  <a:pt x="514350" y="676275"/>
                </a:lnTo>
                <a:cubicBezTo>
                  <a:pt x="519113" y="676275"/>
                  <a:pt x="523875" y="681038"/>
                  <a:pt x="523875" y="685800"/>
                </a:cubicBezTo>
                <a:lnTo>
                  <a:pt x="523875" y="704850"/>
                </a:lnTo>
                <a:close/>
                <a:moveTo>
                  <a:pt x="539115" y="291465"/>
                </a:moveTo>
                <a:lnTo>
                  <a:pt x="467678" y="362903"/>
                </a:lnTo>
                <a:cubicBezTo>
                  <a:pt x="456248" y="356235"/>
                  <a:pt x="442913" y="352425"/>
                  <a:pt x="428625" y="352425"/>
                </a:cubicBezTo>
                <a:cubicBezTo>
                  <a:pt x="386715" y="352425"/>
                  <a:pt x="352425" y="386715"/>
                  <a:pt x="352425" y="428625"/>
                </a:cubicBezTo>
                <a:cubicBezTo>
                  <a:pt x="352425" y="470535"/>
                  <a:pt x="386715" y="504825"/>
                  <a:pt x="428625" y="504825"/>
                </a:cubicBezTo>
                <a:cubicBezTo>
                  <a:pt x="470535" y="504825"/>
                  <a:pt x="504825" y="470535"/>
                  <a:pt x="504825" y="428625"/>
                </a:cubicBezTo>
                <a:cubicBezTo>
                  <a:pt x="504825" y="414338"/>
                  <a:pt x="501015" y="401003"/>
                  <a:pt x="494348" y="389573"/>
                </a:cubicBezTo>
                <a:lnTo>
                  <a:pt x="565785" y="318135"/>
                </a:lnTo>
                <a:cubicBezTo>
                  <a:pt x="573405" y="310515"/>
                  <a:pt x="573405" y="299085"/>
                  <a:pt x="565785" y="291465"/>
                </a:cubicBezTo>
                <a:cubicBezTo>
                  <a:pt x="558165" y="283845"/>
                  <a:pt x="546735" y="283845"/>
                  <a:pt x="539115" y="291465"/>
                </a:cubicBezTo>
                <a:close/>
                <a:moveTo>
                  <a:pt x="428625" y="466725"/>
                </a:moveTo>
                <a:cubicBezTo>
                  <a:pt x="407670" y="466725"/>
                  <a:pt x="390525" y="449580"/>
                  <a:pt x="390525" y="428625"/>
                </a:cubicBezTo>
                <a:cubicBezTo>
                  <a:pt x="390525" y="407670"/>
                  <a:pt x="407670" y="390525"/>
                  <a:pt x="428625" y="390525"/>
                </a:cubicBezTo>
                <a:cubicBezTo>
                  <a:pt x="449580" y="390525"/>
                  <a:pt x="466725" y="407670"/>
                  <a:pt x="466725" y="428625"/>
                </a:cubicBezTo>
                <a:cubicBezTo>
                  <a:pt x="466725" y="449580"/>
                  <a:pt x="449580" y="466725"/>
                  <a:pt x="428625" y="466725"/>
                </a:cubicBezTo>
                <a:close/>
              </a:path>
            </a:pathLst>
          </a:custGeom>
          <a:solidFill>
            <a:srgbClr val="5E7BA0">
              <a:alpha val="70000"/>
            </a:srgbClr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uk-UA">
              <a:latin typeface="Arial "/>
            </a:endParaRPr>
          </a:p>
        </p:txBody>
      </p:sp>
      <p:sp>
        <p:nvSpPr>
          <p:cNvPr id="117" name="TextBox 116">
            <a:extLst>
              <a:ext uri="{FF2B5EF4-FFF2-40B4-BE49-F238E27FC236}">
                <a16:creationId xmlns:a16="http://schemas.microsoft.com/office/drawing/2014/main" id="{58D595ED-44CB-488C-BB1D-E4E043200447}"/>
              </a:ext>
            </a:extLst>
          </p:cNvPr>
          <p:cNvSpPr txBox="1"/>
          <p:nvPr/>
        </p:nvSpPr>
        <p:spPr>
          <a:xfrm>
            <a:off x="9552519" y="6129474"/>
            <a:ext cx="3162957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300" b="1" dirty="0">
                <a:solidFill>
                  <a:schemeClr val="tx2"/>
                </a:solidFill>
                <a:latin typeface="Arial "/>
                <a:cs typeface="Calibri Light" panose="020F0302020204030204" pitchFamily="34" charset="0"/>
              </a:rPr>
              <a:t>CONVERSION RATE</a:t>
            </a:r>
            <a:endParaRPr lang="uk-UA" sz="2300" b="1" dirty="0">
              <a:solidFill>
                <a:schemeClr val="tx2"/>
              </a:solidFill>
              <a:latin typeface="Arial "/>
              <a:cs typeface="Calibri Light" panose="020F0302020204030204" pitchFamily="34" charset="0"/>
            </a:endParaRPr>
          </a:p>
        </p:txBody>
      </p:sp>
      <p:sp>
        <p:nvSpPr>
          <p:cNvPr id="118" name="Oval 117">
            <a:extLst>
              <a:ext uri="{FF2B5EF4-FFF2-40B4-BE49-F238E27FC236}">
                <a16:creationId xmlns:a16="http://schemas.microsoft.com/office/drawing/2014/main" id="{A09700C1-1623-4CBC-A422-8D0860CF187F}"/>
              </a:ext>
            </a:extLst>
          </p:cNvPr>
          <p:cNvSpPr/>
          <p:nvPr/>
        </p:nvSpPr>
        <p:spPr>
          <a:xfrm>
            <a:off x="9086153" y="6115854"/>
            <a:ext cx="418494" cy="442442"/>
          </a:xfrm>
          <a:prstGeom prst="ellipse">
            <a:avLst/>
          </a:prstGeom>
          <a:solidFill>
            <a:srgbClr val="1F49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Arial "/>
              </a:rPr>
              <a:t>2</a:t>
            </a:r>
            <a:endParaRPr lang="uk-UA" sz="2200" b="1" dirty="0">
              <a:solidFill>
                <a:schemeClr val="bg1"/>
              </a:solidFill>
              <a:latin typeface="Arial "/>
            </a:endParaRPr>
          </a:p>
        </p:txBody>
      </p:sp>
      <p:sp>
        <p:nvSpPr>
          <p:cNvPr id="119" name="Oval 118">
            <a:extLst>
              <a:ext uri="{FF2B5EF4-FFF2-40B4-BE49-F238E27FC236}">
                <a16:creationId xmlns:a16="http://schemas.microsoft.com/office/drawing/2014/main" id="{5C80E825-5A6E-4848-8FAF-7D2B79693018}"/>
              </a:ext>
            </a:extLst>
          </p:cNvPr>
          <p:cNvSpPr/>
          <p:nvPr/>
        </p:nvSpPr>
        <p:spPr>
          <a:xfrm>
            <a:off x="6094980" y="6761716"/>
            <a:ext cx="418494" cy="442446"/>
          </a:xfrm>
          <a:prstGeom prst="ellipse">
            <a:avLst/>
          </a:prstGeom>
          <a:solidFill>
            <a:srgbClr val="1F49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>
                <a:latin typeface="Arial "/>
              </a:rPr>
              <a:t>1</a:t>
            </a:r>
            <a:endParaRPr lang="uk-UA" sz="2200" b="1" dirty="0">
              <a:latin typeface="Arial "/>
            </a:endParaRPr>
          </a:p>
        </p:txBody>
      </p:sp>
      <p:sp>
        <p:nvSpPr>
          <p:cNvPr id="120" name="Oval 119">
            <a:extLst>
              <a:ext uri="{FF2B5EF4-FFF2-40B4-BE49-F238E27FC236}">
                <a16:creationId xmlns:a16="http://schemas.microsoft.com/office/drawing/2014/main" id="{242E1AB1-F285-4CE7-A52A-1633FCC6B605}"/>
              </a:ext>
            </a:extLst>
          </p:cNvPr>
          <p:cNvSpPr/>
          <p:nvPr/>
        </p:nvSpPr>
        <p:spPr>
          <a:xfrm>
            <a:off x="9334655" y="8570286"/>
            <a:ext cx="418494" cy="442446"/>
          </a:xfrm>
          <a:prstGeom prst="ellipse">
            <a:avLst/>
          </a:prstGeom>
          <a:solidFill>
            <a:srgbClr val="1F49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>
                <a:latin typeface="Arial "/>
              </a:rPr>
              <a:t>3</a:t>
            </a:r>
            <a:endParaRPr lang="uk-UA" sz="2200" b="1" dirty="0">
              <a:latin typeface="Arial "/>
            </a:endParaRPr>
          </a:p>
        </p:txBody>
      </p:sp>
      <p:sp>
        <p:nvSpPr>
          <p:cNvPr id="121" name="Oval 120">
            <a:extLst>
              <a:ext uri="{FF2B5EF4-FFF2-40B4-BE49-F238E27FC236}">
                <a16:creationId xmlns:a16="http://schemas.microsoft.com/office/drawing/2014/main" id="{A6962A5A-09C8-45BA-9D3E-0BB6EC5257F5}"/>
              </a:ext>
            </a:extLst>
          </p:cNvPr>
          <p:cNvSpPr/>
          <p:nvPr/>
        </p:nvSpPr>
        <p:spPr>
          <a:xfrm>
            <a:off x="13132720" y="6761716"/>
            <a:ext cx="418494" cy="442446"/>
          </a:xfrm>
          <a:prstGeom prst="ellipse">
            <a:avLst/>
          </a:prstGeom>
          <a:solidFill>
            <a:srgbClr val="1F49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>
                <a:latin typeface="Arial "/>
              </a:rPr>
              <a:t>4</a:t>
            </a:r>
            <a:endParaRPr lang="uk-UA" sz="2200" b="1" dirty="0">
              <a:latin typeface="Arial "/>
            </a:endParaRPr>
          </a:p>
        </p:txBody>
      </p:sp>
      <p:sp>
        <p:nvSpPr>
          <p:cNvPr id="125" name="Oval 124">
            <a:extLst>
              <a:ext uri="{FF2B5EF4-FFF2-40B4-BE49-F238E27FC236}">
                <a16:creationId xmlns:a16="http://schemas.microsoft.com/office/drawing/2014/main" id="{2840B6B5-8499-43D1-99E8-72F8D54D7A69}"/>
              </a:ext>
            </a:extLst>
          </p:cNvPr>
          <p:cNvSpPr/>
          <p:nvPr/>
        </p:nvSpPr>
        <p:spPr>
          <a:xfrm>
            <a:off x="10670848" y="7963878"/>
            <a:ext cx="482400" cy="483154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>
                <a:solidFill>
                  <a:srgbClr val="8BA0BB"/>
                </a:solidFill>
                <a:latin typeface="Arial "/>
              </a:rPr>
              <a:t>$</a:t>
            </a:r>
            <a:endParaRPr lang="uk-UA" sz="2400" b="1" dirty="0">
              <a:solidFill>
                <a:srgbClr val="8BA0BB"/>
              </a:solidFill>
              <a:latin typeface="Arial "/>
            </a:endParaRPr>
          </a:p>
        </p:txBody>
      </p:sp>
      <p:sp>
        <p:nvSpPr>
          <p:cNvPr id="126" name="TextBox 125">
            <a:extLst>
              <a:ext uri="{FF2B5EF4-FFF2-40B4-BE49-F238E27FC236}">
                <a16:creationId xmlns:a16="http://schemas.microsoft.com/office/drawing/2014/main" id="{4735FC8C-EA1C-42A6-A7B8-521C24C29455}"/>
              </a:ext>
            </a:extLst>
          </p:cNvPr>
          <p:cNvSpPr txBox="1"/>
          <p:nvPr/>
        </p:nvSpPr>
        <p:spPr>
          <a:xfrm>
            <a:off x="1033475" y="2095500"/>
            <a:ext cx="269743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>
                <a:solidFill>
                  <a:schemeClr val="accent1"/>
                </a:solidFill>
                <a:latin typeface="Arial "/>
                <a:cs typeface="Calibri Light" panose="020F0302020204030204" pitchFamily="34" charset="0"/>
              </a:rPr>
              <a:t>ANSWER  QUESTIONS</a:t>
            </a:r>
          </a:p>
        </p:txBody>
      </p:sp>
      <p:sp>
        <p:nvSpPr>
          <p:cNvPr id="127" name="TextBox 126">
            <a:extLst>
              <a:ext uri="{FF2B5EF4-FFF2-40B4-BE49-F238E27FC236}">
                <a16:creationId xmlns:a16="http://schemas.microsoft.com/office/drawing/2014/main" id="{537EF8D6-7BFB-4AF9-A387-9ED78A68BED1}"/>
              </a:ext>
            </a:extLst>
          </p:cNvPr>
          <p:cNvSpPr txBox="1"/>
          <p:nvPr/>
        </p:nvSpPr>
        <p:spPr>
          <a:xfrm>
            <a:off x="1033475" y="7124700"/>
            <a:ext cx="292112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>
                <a:solidFill>
                  <a:schemeClr val="tx2"/>
                </a:solidFill>
                <a:latin typeface="Arial "/>
                <a:cs typeface="Calibri Light" panose="020F0302020204030204" pitchFamily="34" charset="0"/>
              </a:rPr>
              <a:t>EXPLAIN    METRICS</a:t>
            </a:r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285D578A-D747-49D3-9C10-30B2F5835B51}"/>
              </a:ext>
            </a:extLst>
          </p:cNvPr>
          <p:cNvCxnSpPr>
            <a:cxnSpLocks/>
          </p:cNvCxnSpPr>
          <p:nvPr/>
        </p:nvCxnSpPr>
        <p:spPr>
          <a:xfrm flipH="1">
            <a:off x="8657861" y="9271328"/>
            <a:ext cx="4508374" cy="0"/>
          </a:xfrm>
          <a:prstGeom prst="straightConnector1">
            <a:avLst/>
          </a:prstGeom>
          <a:ln w="19050">
            <a:solidFill>
              <a:schemeClr val="bg1">
                <a:lumMod val="75000"/>
              </a:schemeClr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Arc 14">
            <a:extLst>
              <a:ext uri="{FF2B5EF4-FFF2-40B4-BE49-F238E27FC236}">
                <a16:creationId xmlns:a16="http://schemas.microsoft.com/office/drawing/2014/main" id="{3057682A-0060-4D5F-80BF-83F9BE56B7A1}"/>
              </a:ext>
            </a:extLst>
          </p:cNvPr>
          <p:cNvSpPr/>
          <p:nvPr/>
        </p:nvSpPr>
        <p:spPr>
          <a:xfrm>
            <a:off x="-5336853" y="-13725446"/>
            <a:ext cx="31807516" cy="17262638"/>
          </a:xfrm>
          <a:prstGeom prst="arc">
            <a:avLst>
              <a:gd name="adj1" fmla="val 2926059"/>
              <a:gd name="adj2" fmla="val 7876394"/>
            </a:avLst>
          </a:prstGeom>
          <a:ln w="44450">
            <a:solidFill>
              <a:schemeClr val="accent1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95" name="Arc 94">
            <a:extLst>
              <a:ext uri="{FF2B5EF4-FFF2-40B4-BE49-F238E27FC236}">
                <a16:creationId xmlns:a16="http://schemas.microsoft.com/office/drawing/2014/main" id="{94F0477A-C349-4A7E-8899-4D5F870FC47B}"/>
              </a:ext>
            </a:extLst>
          </p:cNvPr>
          <p:cNvSpPr/>
          <p:nvPr/>
        </p:nvSpPr>
        <p:spPr>
          <a:xfrm flipV="1">
            <a:off x="-5336853" y="5626317"/>
            <a:ext cx="31807516" cy="17262638"/>
          </a:xfrm>
          <a:prstGeom prst="arc">
            <a:avLst>
              <a:gd name="adj1" fmla="val 2933833"/>
              <a:gd name="adj2" fmla="val 7876394"/>
            </a:avLst>
          </a:prstGeom>
          <a:ln w="44450">
            <a:solidFill>
              <a:schemeClr val="tx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8698E853-8F84-4B39-9F66-FD9289793AD9}"/>
              </a:ext>
            </a:extLst>
          </p:cNvPr>
          <p:cNvSpPr/>
          <p:nvPr/>
        </p:nvSpPr>
        <p:spPr>
          <a:xfrm>
            <a:off x="4245917" y="2187213"/>
            <a:ext cx="3347325" cy="822687"/>
          </a:xfrm>
          <a:prstGeom prst="rect">
            <a:avLst/>
          </a:prstGeom>
          <a:solidFill>
            <a:schemeClr val="accent1"/>
          </a:solidFill>
        </p:spPr>
        <p:txBody>
          <a:bodyPr wrap="square">
            <a:no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  <a:latin typeface="Arial "/>
                <a:cs typeface="Calibri Light" panose="020F0302020204030204" pitchFamily="34" charset="0"/>
              </a:rPr>
              <a:t>How do you create leads?</a:t>
            </a: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EF4CA5F7-AD27-4B37-9DE0-C2FC2563BB30}"/>
              </a:ext>
            </a:extLst>
          </p:cNvPr>
          <p:cNvSpPr/>
          <p:nvPr/>
        </p:nvSpPr>
        <p:spPr>
          <a:xfrm>
            <a:off x="9095751" y="2208632"/>
            <a:ext cx="3540619" cy="819059"/>
          </a:xfrm>
          <a:prstGeom prst="rect">
            <a:avLst/>
          </a:prstGeom>
          <a:solidFill>
            <a:schemeClr val="accent1"/>
          </a:solidFill>
        </p:spPr>
        <p:txBody>
          <a:bodyPr wrap="square">
            <a:no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  <a:latin typeface="Arial "/>
                <a:cs typeface="Calibri Light" panose="020F0302020204030204" pitchFamily="34" charset="0"/>
              </a:rPr>
              <a:t>How do you convert leads into customers?</a:t>
            </a: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5766C527-EC0C-4484-B072-F8C9439F8CA0}"/>
              </a:ext>
            </a:extLst>
          </p:cNvPr>
          <p:cNvSpPr/>
          <p:nvPr/>
        </p:nvSpPr>
        <p:spPr>
          <a:xfrm>
            <a:off x="13950075" y="2173413"/>
            <a:ext cx="3347325" cy="822687"/>
          </a:xfrm>
          <a:prstGeom prst="rect">
            <a:avLst/>
          </a:prstGeom>
          <a:solidFill>
            <a:schemeClr val="accent1"/>
          </a:solidFill>
        </p:spPr>
        <p:txBody>
          <a:bodyPr wrap="square">
            <a:no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  <a:latin typeface="Arial "/>
                <a:cs typeface="Calibri Light" panose="020F0302020204030204" pitchFamily="34" charset="0"/>
              </a:rPr>
              <a:t>How do you grow your customers?</a:t>
            </a:r>
          </a:p>
        </p:txBody>
      </p:sp>
      <p:sp>
        <p:nvSpPr>
          <p:cNvPr id="2" name="Chord 1">
            <a:extLst>
              <a:ext uri="{FF2B5EF4-FFF2-40B4-BE49-F238E27FC236}">
                <a16:creationId xmlns:a16="http://schemas.microsoft.com/office/drawing/2014/main" id="{49111734-9FF9-4788-B857-32C9FE7006B3}"/>
              </a:ext>
            </a:extLst>
          </p:cNvPr>
          <p:cNvSpPr/>
          <p:nvPr/>
        </p:nvSpPr>
        <p:spPr>
          <a:xfrm>
            <a:off x="3809422" y="2185500"/>
            <a:ext cx="824400" cy="824400"/>
          </a:xfrm>
          <a:prstGeom prst="chord">
            <a:avLst>
              <a:gd name="adj1" fmla="val 5965544"/>
              <a:gd name="adj2" fmla="val 15684942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tlCol="0" anchor="ctr"/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uk-UA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0" name="Chord 79">
            <a:extLst>
              <a:ext uri="{FF2B5EF4-FFF2-40B4-BE49-F238E27FC236}">
                <a16:creationId xmlns:a16="http://schemas.microsoft.com/office/drawing/2014/main" id="{00F4C130-2B3A-4479-B636-66EF5DB0C1E5}"/>
              </a:ext>
            </a:extLst>
          </p:cNvPr>
          <p:cNvSpPr/>
          <p:nvPr/>
        </p:nvSpPr>
        <p:spPr>
          <a:xfrm>
            <a:off x="13527200" y="2171700"/>
            <a:ext cx="824400" cy="824400"/>
          </a:xfrm>
          <a:prstGeom prst="chord">
            <a:avLst>
              <a:gd name="adj1" fmla="val 5965544"/>
              <a:gd name="adj2" fmla="val 15684942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tlCol="0" anchor="ctr"/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uk-UA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4" name="Chord 93">
            <a:extLst>
              <a:ext uri="{FF2B5EF4-FFF2-40B4-BE49-F238E27FC236}">
                <a16:creationId xmlns:a16="http://schemas.microsoft.com/office/drawing/2014/main" id="{0A3B7700-DB90-4416-9ADB-B1D581A4E09E}"/>
              </a:ext>
            </a:extLst>
          </p:cNvPr>
          <p:cNvSpPr/>
          <p:nvPr/>
        </p:nvSpPr>
        <p:spPr>
          <a:xfrm>
            <a:off x="8653942" y="2210094"/>
            <a:ext cx="824400" cy="824400"/>
          </a:xfrm>
          <a:prstGeom prst="chord">
            <a:avLst>
              <a:gd name="adj1" fmla="val 5965544"/>
              <a:gd name="adj2" fmla="val 15684942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tlCol="0" anchor="ctr"/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uk-UA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07807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Rectangle 57">
            <a:extLst>
              <a:ext uri="{FF2B5EF4-FFF2-40B4-BE49-F238E27FC236}">
                <a16:creationId xmlns:a16="http://schemas.microsoft.com/office/drawing/2014/main" id="{E79534CF-9438-467D-95B8-09E473FF93A2}"/>
              </a:ext>
            </a:extLst>
          </p:cNvPr>
          <p:cNvSpPr/>
          <p:nvPr/>
        </p:nvSpPr>
        <p:spPr>
          <a:xfrm>
            <a:off x="15729950" y="3377830"/>
            <a:ext cx="1930435" cy="1349649"/>
          </a:xfrm>
          <a:prstGeom prst="rect">
            <a:avLst/>
          </a:prstGeom>
          <a:solidFill>
            <a:schemeClr val="accent1"/>
          </a:solidFill>
          <a:ln w="12700" cmpd="sng">
            <a:noFill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4400" dirty="0">
              <a:latin typeface="Arial "/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237DD227-0B4B-484D-9000-32EFEAAF6A57}"/>
              </a:ext>
            </a:extLst>
          </p:cNvPr>
          <p:cNvSpPr/>
          <p:nvPr/>
        </p:nvSpPr>
        <p:spPr>
          <a:xfrm>
            <a:off x="15729950" y="5441311"/>
            <a:ext cx="1930435" cy="1349649"/>
          </a:xfrm>
          <a:prstGeom prst="rect">
            <a:avLst/>
          </a:prstGeom>
          <a:solidFill>
            <a:schemeClr val="accent1"/>
          </a:solidFill>
          <a:ln w="12700" cmpd="sng">
            <a:noFill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4400" dirty="0">
              <a:latin typeface="Arial "/>
            </a:endParaRP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2D13B95A-02DF-4E4F-B02D-D645998487F2}"/>
              </a:ext>
            </a:extLst>
          </p:cNvPr>
          <p:cNvSpPr/>
          <p:nvPr/>
        </p:nvSpPr>
        <p:spPr>
          <a:xfrm>
            <a:off x="15729950" y="4135436"/>
            <a:ext cx="1930435" cy="597119"/>
          </a:xfrm>
          <a:prstGeom prst="rect">
            <a:avLst/>
          </a:prstGeom>
          <a:solidFill>
            <a:schemeClr val="tx2">
              <a:lumMod val="75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68" name="Rectangle 67">
            <a:extLst>
              <a:ext uri="{FF2B5EF4-FFF2-40B4-BE49-F238E27FC236}">
                <a16:creationId xmlns:a16="http://schemas.microsoft.com/office/drawing/2014/main" id="{CEE2E5C3-9238-49AD-A05E-B9B962887A03}"/>
              </a:ext>
            </a:extLst>
          </p:cNvPr>
          <p:cNvSpPr/>
          <p:nvPr/>
        </p:nvSpPr>
        <p:spPr>
          <a:xfrm>
            <a:off x="15729950" y="6193841"/>
            <a:ext cx="1930435" cy="597119"/>
          </a:xfrm>
          <a:prstGeom prst="rect">
            <a:avLst/>
          </a:prstGeom>
          <a:solidFill>
            <a:schemeClr val="tx2">
              <a:lumMod val="75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7531D17E-EACE-45C0-9048-D5FB988A18DE}"/>
              </a:ext>
            </a:extLst>
          </p:cNvPr>
          <p:cNvSpPr txBox="1"/>
          <p:nvPr/>
        </p:nvSpPr>
        <p:spPr>
          <a:xfrm>
            <a:off x="8703200" y="6957634"/>
            <a:ext cx="1699991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latin typeface="Arial "/>
                <a:cs typeface="Calibri Light" panose="020F0302020204030204" pitchFamily="34" charset="0"/>
              </a:rPr>
              <a:t>LIVE Deal</a:t>
            </a: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D15DB7A6-176A-47E3-9A3B-9EC69CEA91A5}"/>
              </a:ext>
            </a:extLst>
          </p:cNvPr>
          <p:cNvSpPr/>
          <p:nvPr/>
        </p:nvSpPr>
        <p:spPr>
          <a:xfrm>
            <a:off x="900378" y="2602409"/>
            <a:ext cx="8638325" cy="4352953"/>
          </a:xfrm>
          <a:prstGeom prst="rect">
            <a:avLst/>
          </a:prstGeom>
          <a:pattFill prst="wdUpDiag">
            <a:fgClr>
              <a:srgbClr val="E7F7FD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 dirty="0">
              <a:latin typeface="Arial "/>
              <a:cs typeface="Calibri Light" panose="020F0302020204030204" pitchFamily="34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7333936-2C64-4AF0-BE2C-4399D93E0860}"/>
              </a:ext>
            </a:extLst>
          </p:cNvPr>
          <p:cNvSpPr/>
          <p:nvPr/>
        </p:nvSpPr>
        <p:spPr>
          <a:xfrm>
            <a:off x="9566696" y="2628900"/>
            <a:ext cx="5761205" cy="4327131"/>
          </a:xfrm>
          <a:prstGeom prst="rect">
            <a:avLst/>
          </a:prstGeom>
          <a:pattFill prst="wdUpDiag">
            <a:fgClr>
              <a:srgbClr val="DBF5F3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 dirty="0">
              <a:latin typeface="Arial "/>
              <a:cs typeface="Calibri Light" panose="020F0302020204030204" pitchFamily="34" charset="0"/>
            </a:endParaRPr>
          </a:p>
        </p:txBody>
      </p:sp>
      <p:sp>
        <p:nvSpPr>
          <p:cNvPr id="11" name="Trapezoid 10">
            <a:extLst>
              <a:ext uri="{FF2B5EF4-FFF2-40B4-BE49-F238E27FC236}">
                <a16:creationId xmlns:a16="http://schemas.microsoft.com/office/drawing/2014/main" id="{E140ACEB-16D7-4D4C-B9B8-5FD72272D632}"/>
              </a:ext>
            </a:extLst>
          </p:cNvPr>
          <p:cNvSpPr/>
          <p:nvPr/>
        </p:nvSpPr>
        <p:spPr>
          <a:xfrm rot="16200000" flipH="1">
            <a:off x="10406434" y="2098243"/>
            <a:ext cx="4086744" cy="5793945"/>
          </a:xfrm>
          <a:prstGeom prst="trapezoid">
            <a:avLst>
              <a:gd name="adj" fmla="val 31002"/>
            </a:avLst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 dirty="0">
              <a:latin typeface="Arial "/>
              <a:cs typeface="Calibri Light" panose="020F0302020204030204" pitchFamily="34" charset="0"/>
            </a:endParaRPr>
          </a:p>
        </p:txBody>
      </p:sp>
      <p:sp>
        <p:nvSpPr>
          <p:cNvPr id="12" name="Trapezoid 11">
            <a:extLst>
              <a:ext uri="{FF2B5EF4-FFF2-40B4-BE49-F238E27FC236}">
                <a16:creationId xmlns:a16="http://schemas.microsoft.com/office/drawing/2014/main" id="{2176E72D-F2AE-414E-A1FF-C3F180045FFF}"/>
              </a:ext>
            </a:extLst>
          </p:cNvPr>
          <p:cNvSpPr/>
          <p:nvPr/>
        </p:nvSpPr>
        <p:spPr>
          <a:xfrm rot="5400000">
            <a:off x="4624164" y="2110702"/>
            <a:ext cx="4086744" cy="5769026"/>
          </a:xfrm>
          <a:prstGeom prst="trapezoid">
            <a:avLst>
              <a:gd name="adj" fmla="val 31369"/>
            </a:avLst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 dirty="0">
              <a:latin typeface="Arial "/>
              <a:cs typeface="Calibri Light" panose="020F0302020204030204" pitchFamily="34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8DA85CD1-CE39-48AA-801E-4CB090337F01}"/>
              </a:ext>
            </a:extLst>
          </p:cNvPr>
          <p:cNvSpPr txBox="1"/>
          <p:nvPr/>
        </p:nvSpPr>
        <p:spPr>
          <a:xfrm>
            <a:off x="3783023" y="2608088"/>
            <a:ext cx="2880000" cy="33840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600" b="1" dirty="0">
                <a:solidFill>
                  <a:schemeClr val="accent1">
                    <a:lumMod val="75000"/>
                  </a:schemeClr>
                </a:solidFill>
                <a:latin typeface="Arial "/>
                <a:cs typeface="Calibri Light" panose="020F0302020204030204" pitchFamily="34" charset="0"/>
              </a:rPr>
              <a:t>Awareness &amp; Education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A26363F-E51B-4C12-A778-DE86758ED8F9}"/>
              </a:ext>
            </a:extLst>
          </p:cNvPr>
          <p:cNvSpPr txBox="1"/>
          <p:nvPr/>
        </p:nvSpPr>
        <p:spPr>
          <a:xfrm>
            <a:off x="1548103" y="2019300"/>
            <a:ext cx="80185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solidFill>
                  <a:schemeClr val="accent1">
                    <a:lumMod val="75000"/>
                  </a:schemeClr>
                </a:solidFill>
                <a:latin typeface="Arial "/>
                <a:cs typeface="Calibri Light" panose="020F0302020204030204" pitchFamily="34" charset="0"/>
              </a:rPr>
              <a:t>GETTING CUSTOMERS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C49ED28D-5B7A-41C1-8B65-41C759F9FAB8}"/>
              </a:ext>
            </a:extLst>
          </p:cNvPr>
          <p:cNvSpPr txBox="1"/>
          <p:nvPr/>
        </p:nvSpPr>
        <p:spPr>
          <a:xfrm>
            <a:off x="9596414" y="2019300"/>
            <a:ext cx="596108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solidFill>
                  <a:schemeClr val="accent4"/>
                </a:solidFill>
                <a:latin typeface="Arial "/>
                <a:cs typeface="Calibri Light" panose="020F0302020204030204" pitchFamily="34" charset="0"/>
              </a:rPr>
              <a:t>KEEPING &amp; GROWING CUSTOMERS</a:t>
            </a: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83C4924C-2F56-4F7B-874C-A115E9F549DE}"/>
              </a:ext>
            </a:extLst>
          </p:cNvPr>
          <p:cNvCxnSpPr/>
          <p:nvPr/>
        </p:nvCxnSpPr>
        <p:spPr>
          <a:xfrm>
            <a:off x="3776063" y="2742228"/>
            <a:ext cx="0" cy="4490135"/>
          </a:xfrm>
          <a:prstGeom prst="line">
            <a:avLst/>
          </a:prstGeom>
          <a:ln w="15875" cap="rnd">
            <a:solidFill>
              <a:schemeClr val="bg1">
                <a:lumMod val="75000"/>
              </a:schemeClr>
            </a:solidFill>
            <a:prstDash val="sysDash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733076AB-6690-48CC-9B64-C6D0873323AA}"/>
              </a:ext>
            </a:extLst>
          </p:cNvPr>
          <p:cNvCxnSpPr/>
          <p:nvPr/>
        </p:nvCxnSpPr>
        <p:spPr>
          <a:xfrm>
            <a:off x="6671242" y="2742228"/>
            <a:ext cx="0" cy="4490135"/>
          </a:xfrm>
          <a:prstGeom prst="line">
            <a:avLst/>
          </a:prstGeom>
          <a:ln w="15875" cap="rnd">
            <a:solidFill>
              <a:schemeClr val="bg1">
                <a:lumMod val="75000"/>
              </a:schemeClr>
            </a:solidFill>
            <a:prstDash val="sysDash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9BE349D7-657C-4E2B-9980-72FCB36CC5CC}"/>
              </a:ext>
            </a:extLst>
          </p:cNvPr>
          <p:cNvCxnSpPr/>
          <p:nvPr/>
        </p:nvCxnSpPr>
        <p:spPr>
          <a:xfrm>
            <a:off x="12446000" y="2742228"/>
            <a:ext cx="0" cy="4490135"/>
          </a:xfrm>
          <a:prstGeom prst="line">
            <a:avLst/>
          </a:prstGeom>
          <a:ln w="15875" cap="rnd">
            <a:solidFill>
              <a:schemeClr val="bg1">
                <a:lumMod val="75000"/>
              </a:schemeClr>
            </a:solidFill>
            <a:prstDash val="sysDash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C6D2659A-6B73-49E4-A3EF-38F621F9B1D7}"/>
              </a:ext>
            </a:extLst>
          </p:cNvPr>
          <p:cNvCxnSpPr/>
          <p:nvPr/>
        </p:nvCxnSpPr>
        <p:spPr>
          <a:xfrm>
            <a:off x="15358309" y="2742228"/>
            <a:ext cx="0" cy="4490135"/>
          </a:xfrm>
          <a:prstGeom prst="line">
            <a:avLst/>
          </a:prstGeom>
          <a:ln w="15875" cap="rnd">
            <a:solidFill>
              <a:schemeClr val="bg1">
                <a:lumMod val="75000"/>
              </a:schemeClr>
            </a:solidFill>
            <a:prstDash val="sysDash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8E1B3AE3-ABCD-4949-9E93-61DB9A925EB6}"/>
              </a:ext>
            </a:extLst>
          </p:cNvPr>
          <p:cNvCxnSpPr>
            <a:cxnSpLocks/>
          </p:cNvCxnSpPr>
          <p:nvPr/>
        </p:nvCxnSpPr>
        <p:spPr>
          <a:xfrm>
            <a:off x="9596414" y="6300978"/>
            <a:ext cx="5750366" cy="0"/>
          </a:xfrm>
          <a:prstGeom prst="straightConnector1">
            <a:avLst/>
          </a:prstGeom>
          <a:ln w="31750">
            <a:solidFill>
              <a:schemeClr val="tx1"/>
            </a:solidFill>
            <a:headEnd type="arrow" w="lg" len="lg"/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A9AE0B07-AFD8-477C-AEEB-025E5D701A5D}"/>
              </a:ext>
            </a:extLst>
          </p:cNvPr>
          <p:cNvCxnSpPr>
            <a:cxnSpLocks/>
          </p:cNvCxnSpPr>
          <p:nvPr/>
        </p:nvCxnSpPr>
        <p:spPr>
          <a:xfrm>
            <a:off x="3714465" y="6288417"/>
            <a:ext cx="5796000" cy="0"/>
          </a:xfrm>
          <a:prstGeom prst="straightConnector1">
            <a:avLst/>
          </a:prstGeom>
          <a:ln w="31750">
            <a:solidFill>
              <a:schemeClr val="tx1"/>
            </a:solidFill>
            <a:headEnd type="arrow" w="lg" len="lg"/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>
            <a:extLst>
              <a:ext uri="{FF2B5EF4-FFF2-40B4-BE49-F238E27FC236}">
                <a16:creationId xmlns:a16="http://schemas.microsoft.com/office/drawing/2014/main" id="{2F03A2AC-A235-4DE9-B96C-822E660A564D}"/>
              </a:ext>
            </a:extLst>
          </p:cNvPr>
          <p:cNvSpPr txBox="1"/>
          <p:nvPr/>
        </p:nvSpPr>
        <p:spPr>
          <a:xfrm>
            <a:off x="4850893" y="6340589"/>
            <a:ext cx="35231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800" b="1" dirty="0">
                <a:latin typeface="Arial "/>
                <a:cs typeface="Calibri Light" panose="020F0302020204030204" pitchFamily="34" charset="0"/>
              </a:rPr>
              <a:t>Average sales cycle: 12 weeks</a:t>
            </a:r>
          </a:p>
        </p:txBody>
      </p: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A5DFF850-255D-4CB5-A560-10E3C8B2B72F}"/>
              </a:ext>
            </a:extLst>
          </p:cNvPr>
          <p:cNvCxnSpPr>
            <a:cxnSpLocks/>
          </p:cNvCxnSpPr>
          <p:nvPr/>
        </p:nvCxnSpPr>
        <p:spPr>
          <a:xfrm>
            <a:off x="9552690" y="2362608"/>
            <a:ext cx="0" cy="4565046"/>
          </a:xfrm>
          <a:prstGeom prst="line">
            <a:avLst/>
          </a:prstGeom>
          <a:ln w="15875" cap="rnd">
            <a:solidFill>
              <a:schemeClr val="tx1"/>
            </a:solidFill>
            <a:prstDash val="solid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ectangle 30">
            <a:extLst>
              <a:ext uri="{FF2B5EF4-FFF2-40B4-BE49-F238E27FC236}">
                <a16:creationId xmlns:a16="http://schemas.microsoft.com/office/drawing/2014/main" id="{A03452D8-7650-40B5-85E5-E221A5A951E1}"/>
              </a:ext>
            </a:extLst>
          </p:cNvPr>
          <p:cNvSpPr/>
          <p:nvPr/>
        </p:nvSpPr>
        <p:spPr>
          <a:xfrm>
            <a:off x="6807450" y="4773994"/>
            <a:ext cx="2634192" cy="535318"/>
          </a:xfrm>
          <a:prstGeom prst="rect">
            <a:avLst/>
          </a:prstGeom>
          <a:solidFill>
            <a:srgbClr val="D0E3E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tabLst>
                <a:tab pos="1197770" algn="l"/>
              </a:tabLst>
            </a:pPr>
            <a:r>
              <a:rPr lang="en-GB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Arial "/>
              </a:rPr>
              <a:t>Conversion:	  </a:t>
            </a:r>
            <a:r>
              <a:rPr lang="en-GB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 "/>
              </a:rPr>
              <a:t>20%</a:t>
            </a:r>
          </a:p>
          <a:p>
            <a:pPr>
              <a:tabLst>
                <a:tab pos="1197770" algn="l"/>
              </a:tabLst>
            </a:pPr>
            <a:r>
              <a:rPr lang="en-GB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Arial "/>
              </a:rPr>
              <a:t>Avg. time:	  </a:t>
            </a:r>
            <a:r>
              <a:rPr lang="en-GB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 "/>
              </a:rPr>
              <a:t>8 weeks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81FB3B0C-79BE-4B7A-9155-A5D6D7CAB4F2}"/>
              </a:ext>
            </a:extLst>
          </p:cNvPr>
          <p:cNvSpPr/>
          <p:nvPr/>
        </p:nvSpPr>
        <p:spPr>
          <a:xfrm>
            <a:off x="3930236" y="4777577"/>
            <a:ext cx="2583849" cy="534012"/>
          </a:xfrm>
          <a:prstGeom prst="rect">
            <a:avLst/>
          </a:prstGeom>
          <a:solidFill>
            <a:srgbClr val="D0E3E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tabLst>
                <a:tab pos="1197770" algn="l"/>
              </a:tabLst>
            </a:pPr>
            <a:r>
              <a:rPr lang="en-GB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Arial "/>
              </a:rPr>
              <a:t>Conversion:       </a:t>
            </a:r>
            <a:r>
              <a:rPr lang="en-GB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 "/>
              </a:rPr>
              <a:t>10%</a:t>
            </a:r>
          </a:p>
          <a:p>
            <a:pPr>
              <a:tabLst>
                <a:tab pos="1197770" algn="l"/>
              </a:tabLst>
            </a:pPr>
            <a:r>
              <a:rPr lang="en-GB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Arial "/>
              </a:rPr>
              <a:t>Avg. time:	  </a:t>
            </a:r>
            <a:r>
              <a:rPr lang="en-GB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 "/>
              </a:rPr>
              <a:t>4 weeks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B17A9EB3-B732-4A97-B7D0-C85FD9C45C26}"/>
              </a:ext>
            </a:extLst>
          </p:cNvPr>
          <p:cNvSpPr txBox="1"/>
          <p:nvPr/>
        </p:nvSpPr>
        <p:spPr>
          <a:xfrm>
            <a:off x="4182020" y="5875833"/>
            <a:ext cx="4767631" cy="369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800" b="1" dirty="0">
                <a:latin typeface="Arial "/>
                <a:cs typeface="Calibri Light" panose="020F0302020204030204" pitchFamily="34" charset="0"/>
              </a:rPr>
              <a:t>Customer Acquisition Cost (CAC): $3.600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2D12A829-B485-4893-B805-51FDE63CE853}"/>
              </a:ext>
            </a:extLst>
          </p:cNvPr>
          <p:cNvSpPr txBox="1"/>
          <p:nvPr/>
        </p:nvSpPr>
        <p:spPr>
          <a:xfrm>
            <a:off x="900378" y="8438979"/>
            <a:ext cx="1449602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latin typeface="Arial "/>
              </a:rPr>
              <a:t>Marketing, Sales and Customer Service Efforts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DA21091F-AE1B-4B11-978E-DD42362E647B}"/>
              </a:ext>
            </a:extLst>
          </p:cNvPr>
          <p:cNvSpPr txBox="1"/>
          <p:nvPr/>
        </p:nvSpPr>
        <p:spPr>
          <a:xfrm>
            <a:off x="2922809" y="6957634"/>
            <a:ext cx="1699991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latin typeface="Arial "/>
                <a:cs typeface="Calibri Light" panose="020F0302020204030204" pitchFamily="34" charset="0"/>
              </a:rPr>
              <a:t>Qualified Lead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C6222F96-3C4C-49E2-ABA0-D6BD91F3F74A}"/>
              </a:ext>
            </a:extLst>
          </p:cNvPr>
          <p:cNvSpPr txBox="1"/>
          <p:nvPr/>
        </p:nvSpPr>
        <p:spPr>
          <a:xfrm>
            <a:off x="5371264" y="6957634"/>
            <a:ext cx="2576490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latin typeface="Arial "/>
                <a:cs typeface="Calibri Light" panose="020F0302020204030204" pitchFamily="34" charset="0"/>
              </a:rPr>
              <a:t>Sales Qualified Lead (SQL)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462CFAAE-17F0-48DC-AE08-51E4D98E263D}"/>
              </a:ext>
            </a:extLst>
          </p:cNvPr>
          <p:cNvSpPr txBox="1"/>
          <p:nvPr/>
        </p:nvSpPr>
        <p:spPr>
          <a:xfrm>
            <a:off x="11482481" y="6957634"/>
            <a:ext cx="1927185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latin typeface="Arial "/>
                <a:cs typeface="Calibri Light" panose="020F0302020204030204" pitchFamily="34" charset="0"/>
              </a:rPr>
              <a:t>ARR Deal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205FF40B-D9FF-40C6-B93B-FA9457581116}"/>
              </a:ext>
            </a:extLst>
          </p:cNvPr>
          <p:cNvSpPr txBox="1"/>
          <p:nvPr/>
        </p:nvSpPr>
        <p:spPr>
          <a:xfrm>
            <a:off x="14857595" y="6957634"/>
            <a:ext cx="994658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latin typeface="Arial "/>
                <a:cs typeface="Calibri Light" panose="020F0302020204030204" pitchFamily="34" charset="0"/>
              </a:rPr>
              <a:t>LTV Deal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E09E337B-B311-43CF-88CF-97E402677528}"/>
              </a:ext>
            </a:extLst>
          </p:cNvPr>
          <p:cNvSpPr txBox="1"/>
          <p:nvPr/>
        </p:nvSpPr>
        <p:spPr>
          <a:xfrm>
            <a:off x="6685107" y="2608088"/>
            <a:ext cx="2880000" cy="33840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600" b="1" dirty="0">
                <a:solidFill>
                  <a:schemeClr val="accent1">
                    <a:lumMod val="75000"/>
                  </a:schemeClr>
                </a:solidFill>
                <a:latin typeface="Arial "/>
                <a:cs typeface="Calibri Light" panose="020F0302020204030204" pitchFamily="34" charset="0"/>
              </a:rPr>
              <a:t>Selection &amp; Onboarding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ADA0227B-7118-4D31-BC4B-B2B341DEA488}"/>
              </a:ext>
            </a:extLst>
          </p:cNvPr>
          <p:cNvSpPr txBox="1"/>
          <p:nvPr/>
        </p:nvSpPr>
        <p:spPr>
          <a:xfrm>
            <a:off x="9565913" y="2608088"/>
            <a:ext cx="2880000" cy="33840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600" b="1" dirty="0">
                <a:latin typeface="Arial "/>
                <a:cs typeface="Calibri Light" panose="020F0302020204030204" pitchFamily="34" charset="0"/>
              </a:rPr>
              <a:t>Impact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7D73079A-6CD3-40F6-9CF7-EF7D5D90F460}"/>
              </a:ext>
            </a:extLst>
          </p:cNvPr>
          <p:cNvSpPr txBox="1"/>
          <p:nvPr/>
        </p:nvSpPr>
        <p:spPr>
          <a:xfrm>
            <a:off x="12455668" y="2608088"/>
            <a:ext cx="2880000" cy="33840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600" b="1" dirty="0">
                <a:latin typeface="Arial "/>
                <a:cs typeface="Calibri Light" panose="020F0302020204030204" pitchFamily="34" charset="0"/>
              </a:rPr>
              <a:t>Grow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D303D6B2-033A-430C-84F2-E5C614180F45}"/>
              </a:ext>
            </a:extLst>
          </p:cNvPr>
          <p:cNvSpPr txBox="1"/>
          <p:nvPr/>
        </p:nvSpPr>
        <p:spPr>
          <a:xfrm>
            <a:off x="15729950" y="4253535"/>
            <a:ext cx="1930434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solidFill>
                  <a:schemeClr val="bg1"/>
                </a:solidFill>
                <a:latin typeface="Arial "/>
              </a:rPr>
              <a:t>LTV/CAC Ratio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A009AA22-1123-454A-AE49-CB7E66F2AD21}"/>
              </a:ext>
            </a:extLst>
          </p:cNvPr>
          <p:cNvSpPr txBox="1"/>
          <p:nvPr/>
        </p:nvSpPr>
        <p:spPr>
          <a:xfrm>
            <a:off x="15500350" y="3612216"/>
            <a:ext cx="2389634" cy="523220"/>
          </a:xfrm>
          <a:prstGeom prst="rect">
            <a:avLst/>
          </a:prstGeom>
          <a:noFill/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chemeClr val="bg1"/>
                </a:solidFill>
                <a:latin typeface="Arial "/>
              </a:rPr>
              <a:t>5.8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676B8F5A-2065-43F8-94F7-BE0B66DA7234}"/>
              </a:ext>
            </a:extLst>
          </p:cNvPr>
          <p:cNvSpPr txBox="1"/>
          <p:nvPr/>
        </p:nvSpPr>
        <p:spPr>
          <a:xfrm>
            <a:off x="15729950" y="6356473"/>
            <a:ext cx="1930434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solidFill>
                  <a:schemeClr val="bg1"/>
                </a:solidFill>
                <a:latin typeface="Arial "/>
              </a:rPr>
              <a:t>CAC payback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AEC0ED5E-DA82-4B4F-9DA9-180E3A4D523D}"/>
              </a:ext>
            </a:extLst>
          </p:cNvPr>
          <p:cNvSpPr txBox="1"/>
          <p:nvPr/>
        </p:nvSpPr>
        <p:spPr>
          <a:xfrm>
            <a:off x="15500350" y="5687882"/>
            <a:ext cx="2389634" cy="523220"/>
          </a:xfrm>
          <a:prstGeom prst="rect">
            <a:avLst/>
          </a:prstGeom>
          <a:noFill/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chemeClr val="bg1"/>
                </a:solidFill>
                <a:latin typeface="Arial "/>
              </a:rPr>
              <a:t>8.6 months</a:t>
            </a:r>
          </a:p>
        </p:txBody>
      </p:sp>
      <p:sp>
        <p:nvSpPr>
          <p:cNvPr id="2" name="Isosceles Triangle 1">
            <a:extLst>
              <a:ext uri="{FF2B5EF4-FFF2-40B4-BE49-F238E27FC236}">
                <a16:creationId xmlns:a16="http://schemas.microsoft.com/office/drawing/2014/main" id="{F14094D2-C26B-485C-BF17-BF85635EF032}"/>
              </a:ext>
            </a:extLst>
          </p:cNvPr>
          <p:cNvSpPr/>
          <p:nvPr/>
        </p:nvSpPr>
        <p:spPr>
          <a:xfrm rot="5400000">
            <a:off x="14598266" y="4974757"/>
            <a:ext cx="2013719" cy="228600"/>
          </a:xfrm>
          <a:prstGeom prst="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>
              <a:latin typeface="Arial "/>
            </a:endParaRPr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id="{2D8BC0CA-58D9-4016-BB64-9F01968C9F5D}"/>
              </a:ext>
            </a:extLst>
          </p:cNvPr>
          <p:cNvSpPr/>
          <p:nvPr/>
        </p:nvSpPr>
        <p:spPr>
          <a:xfrm>
            <a:off x="1090271" y="2951843"/>
            <a:ext cx="2613239" cy="397581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latin typeface="Arial "/>
            </a:endParaRP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6452EE13-D6FA-469D-9EB6-C9BBF0D04B0A}"/>
              </a:ext>
            </a:extLst>
          </p:cNvPr>
          <p:cNvSpPr txBox="1"/>
          <p:nvPr/>
        </p:nvSpPr>
        <p:spPr>
          <a:xfrm>
            <a:off x="901700" y="2608088"/>
            <a:ext cx="2880000" cy="33840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600" b="1" dirty="0">
                <a:solidFill>
                  <a:schemeClr val="accent1">
                    <a:lumMod val="75000"/>
                  </a:schemeClr>
                </a:solidFill>
                <a:latin typeface="Arial "/>
                <a:cs typeface="Calibri Light" panose="020F0302020204030204" pitchFamily="34" charset="0"/>
              </a:rPr>
              <a:t>Lead Generation</a:t>
            </a:r>
          </a:p>
        </p:txBody>
      </p:sp>
      <p:sp>
        <p:nvSpPr>
          <p:cNvPr id="69" name="Rectangle 68">
            <a:extLst>
              <a:ext uri="{FF2B5EF4-FFF2-40B4-BE49-F238E27FC236}">
                <a16:creationId xmlns:a16="http://schemas.microsoft.com/office/drawing/2014/main" id="{77054606-4742-4851-B86C-D5A31051FAF5}"/>
              </a:ext>
            </a:extLst>
          </p:cNvPr>
          <p:cNvSpPr/>
          <p:nvPr/>
        </p:nvSpPr>
        <p:spPr>
          <a:xfrm>
            <a:off x="1275648" y="3467100"/>
            <a:ext cx="2242485" cy="1371600"/>
          </a:xfrm>
          <a:prstGeom prst="rect">
            <a:avLst/>
          </a:prstGeom>
          <a:solidFill>
            <a:srgbClr val="D0E3E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tabLst>
                <a:tab pos="1197770" algn="l"/>
              </a:tabLst>
            </a:pPr>
            <a:r>
              <a:rPr lang="en-GB" sz="1400" b="1" dirty="0">
                <a:solidFill>
                  <a:schemeClr val="accent1"/>
                </a:solidFill>
                <a:latin typeface="Arial "/>
              </a:rPr>
              <a:t>Paid Traffic</a:t>
            </a:r>
          </a:p>
          <a:p>
            <a:pPr>
              <a:tabLst>
                <a:tab pos="1197770" algn="l"/>
              </a:tabLst>
            </a:pPr>
            <a:r>
              <a:rPr lang="en-GB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Arial "/>
              </a:rPr>
              <a:t>Leads per </a:t>
            </a:r>
            <a:r>
              <a:rPr lang="en-GB" sz="1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 "/>
              </a:rPr>
              <a:t>Mth</a:t>
            </a:r>
            <a:r>
              <a:rPr lang="en-GB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Arial "/>
              </a:rPr>
              <a:t>: </a:t>
            </a:r>
            <a:r>
              <a:rPr lang="en-GB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 "/>
              </a:rPr>
              <a:t>100</a:t>
            </a:r>
          </a:p>
          <a:p>
            <a:pPr>
              <a:tabLst>
                <a:tab pos="1197770" algn="l"/>
              </a:tabLst>
            </a:pPr>
            <a:r>
              <a:rPr lang="en-GB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Arial "/>
              </a:rPr>
              <a:t>Growing:           </a:t>
            </a:r>
            <a:r>
              <a:rPr lang="en-GB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 "/>
              </a:rPr>
              <a:t>5% p.m.</a:t>
            </a:r>
          </a:p>
          <a:p>
            <a:pPr>
              <a:tabLst>
                <a:tab pos="1197770" algn="l"/>
              </a:tabLst>
            </a:pPr>
            <a:r>
              <a:rPr lang="en-GB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Arial "/>
              </a:rPr>
              <a:t>Cost per Lead: </a:t>
            </a:r>
            <a:r>
              <a:rPr lang="en-GB" sz="1100" dirty="0">
                <a:solidFill>
                  <a:schemeClr val="tx1">
                    <a:lumMod val="65000"/>
                    <a:lumOff val="35000"/>
                  </a:schemeClr>
                </a:solidFill>
                <a:latin typeface="Arial "/>
              </a:rPr>
              <a:t> </a:t>
            </a:r>
            <a:r>
              <a:rPr lang="en-GB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 "/>
              </a:rPr>
              <a:t>$200</a:t>
            </a:r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86DCF265-934A-4F1F-AF30-44C7A99FE67D}"/>
              </a:ext>
            </a:extLst>
          </p:cNvPr>
          <p:cNvSpPr/>
          <p:nvPr/>
        </p:nvSpPr>
        <p:spPr>
          <a:xfrm>
            <a:off x="1275648" y="5067300"/>
            <a:ext cx="2242484" cy="1371600"/>
          </a:xfrm>
          <a:prstGeom prst="rect">
            <a:avLst/>
          </a:prstGeom>
          <a:solidFill>
            <a:srgbClr val="D0E3E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tabLst>
                <a:tab pos="1197770" algn="l"/>
              </a:tabLst>
            </a:pPr>
            <a:r>
              <a:rPr lang="en-GB" sz="1400" b="1" dirty="0">
                <a:solidFill>
                  <a:schemeClr val="accent1"/>
                </a:solidFill>
                <a:latin typeface="Arial "/>
              </a:rPr>
              <a:t>Free Traffic</a:t>
            </a:r>
          </a:p>
          <a:p>
            <a:pPr>
              <a:tabLst>
                <a:tab pos="1197770" algn="l"/>
              </a:tabLst>
            </a:pPr>
            <a:r>
              <a:rPr lang="en-GB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Arial "/>
              </a:rPr>
              <a:t>Leads per </a:t>
            </a:r>
            <a:r>
              <a:rPr lang="en-GB" sz="1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 "/>
              </a:rPr>
              <a:t>Mth</a:t>
            </a:r>
            <a:r>
              <a:rPr lang="en-GB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Arial "/>
              </a:rPr>
              <a:t>: </a:t>
            </a:r>
            <a:r>
              <a:rPr lang="en-GB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 "/>
              </a:rPr>
              <a:t>100</a:t>
            </a:r>
          </a:p>
          <a:p>
            <a:pPr>
              <a:tabLst>
                <a:tab pos="1197770" algn="l"/>
              </a:tabLst>
            </a:pPr>
            <a:r>
              <a:rPr lang="en-GB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Arial "/>
              </a:rPr>
              <a:t>Growing:           </a:t>
            </a:r>
            <a:r>
              <a:rPr lang="en-GB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 "/>
              </a:rPr>
              <a:t>100% </a:t>
            </a:r>
            <a:r>
              <a:rPr lang="en-GB" sz="1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 "/>
              </a:rPr>
              <a:t>p.y</a:t>
            </a:r>
            <a:r>
              <a:rPr lang="en-GB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 "/>
              </a:rPr>
              <a:t>.</a:t>
            </a:r>
          </a:p>
          <a:p>
            <a:pPr>
              <a:tabLst>
                <a:tab pos="1197770" algn="l"/>
              </a:tabLst>
            </a:pPr>
            <a:r>
              <a:rPr lang="en-GB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Arial "/>
              </a:rPr>
              <a:t>Cost per Lead:</a:t>
            </a:r>
            <a:r>
              <a:rPr lang="en-GB" sz="1100" dirty="0">
                <a:solidFill>
                  <a:schemeClr val="tx1">
                    <a:lumMod val="65000"/>
                    <a:lumOff val="35000"/>
                  </a:schemeClr>
                </a:solidFill>
                <a:latin typeface="Arial "/>
              </a:rPr>
              <a:t>  </a:t>
            </a:r>
            <a:r>
              <a:rPr lang="en-GB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 "/>
              </a:rPr>
              <a:t>$200</a:t>
            </a:r>
          </a:p>
        </p:txBody>
      </p:sp>
      <p:sp>
        <p:nvSpPr>
          <p:cNvPr id="72" name="Isosceles Triangle 71">
            <a:extLst>
              <a:ext uri="{FF2B5EF4-FFF2-40B4-BE49-F238E27FC236}">
                <a16:creationId xmlns:a16="http://schemas.microsoft.com/office/drawing/2014/main" id="{82F6E4F8-74A8-44D7-AF14-80EC7213223B}"/>
              </a:ext>
            </a:extLst>
          </p:cNvPr>
          <p:cNvSpPr/>
          <p:nvPr/>
        </p:nvSpPr>
        <p:spPr>
          <a:xfrm rot="5400000">
            <a:off x="3082797" y="4101475"/>
            <a:ext cx="1327921" cy="146533"/>
          </a:xfrm>
          <a:prstGeom prst="triangl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>
              <a:latin typeface="Arial "/>
            </a:endParaRPr>
          </a:p>
        </p:txBody>
      </p:sp>
      <p:sp>
        <p:nvSpPr>
          <p:cNvPr id="73" name="Isosceles Triangle 72">
            <a:extLst>
              <a:ext uri="{FF2B5EF4-FFF2-40B4-BE49-F238E27FC236}">
                <a16:creationId xmlns:a16="http://schemas.microsoft.com/office/drawing/2014/main" id="{126D0190-8602-413B-A906-4630FF04D0D5}"/>
              </a:ext>
            </a:extLst>
          </p:cNvPr>
          <p:cNvSpPr/>
          <p:nvPr/>
        </p:nvSpPr>
        <p:spPr>
          <a:xfrm rot="5400000">
            <a:off x="3098173" y="5657994"/>
            <a:ext cx="1327921" cy="146533"/>
          </a:xfrm>
          <a:prstGeom prst="triangl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>
              <a:latin typeface="Arial "/>
            </a:endParaRPr>
          </a:p>
        </p:txBody>
      </p:sp>
      <p:sp>
        <p:nvSpPr>
          <p:cNvPr id="78" name="Rectangle 77">
            <a:extLst>
              <a:ext uri="{FF2B5EF4-FFF2-40B4-BE49-F238E27FC236}">
                <a16:creationId xmlns:a16="http://schemas.microsoft.com/office/drawing/2014/main" id="{FBC16F5D-80F3-4631-8259-E036271626C3}"/>
              </a:ext>
            </a:extLst>
          </p:cNvPr>
          <p:cNvSpPr/>
          <p:nvPr/>
        </p:nvSpPr>
        <p:spPr>
          <a:xfrm>
            <a:off x="9739056" y="7306176"/>
            <a:ext cx="2835168" cy="1009133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latin typeface="Arial "/>
              </a:rPr>
              <a:t>Cust. Success Rep (CSR)</a:t>
            </a:r>
          </a:p>
          <a:p>
            <a:pPr algn="ctr"/>
            <a:r>
              <a:rPr lang="en-US" sz="1600" dirty="0">
                <a:latin typeface="Arial "/>
              </a:rPr>
              <a:t>Revenue per CSR: 100k </a:t>
            </a:r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B8A399AB-5AEA-4E91-BA0A-6E470D60D769}"/>
              </a:ext>
            </a:extLst>
          </p:cNvPr>
          <p:cNvSpPr/>
          <p:nvPr/>
        </p:nvSpPr>
        <p:spPr>
          <a:xfrm>
            <a:off x="12644121" y="7306176"/>
            <a:ext cx="2752284" cy="1009133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latin typeface="Arial "/>
              </a:rPr>
              <a:t>Key Account </a:t>
            </a:r>
            <a:r>
              <a:rPr lang="en-US" sz="1600" b="1" dirty="0" err="1">
                <a:latin typeface="Arial "/>
              </a:rPr>
              <a:t>Mgr</a:t>
            </a:r>
            <a:r>
              <a:rPr lang="en-US" sz="1600" b="1" dirty="0">
                <a:latin typeface="Arial "/>
              </a:rPr>
              <a:t> (KAM)</a:t>
            </a:r>
          </a:p>
          <a:p>
            <a:pPr algn="ctr"/>
            <a:r>
              <a:rPr lang="en-US" sz="1600" dirty="0">
                <a:latin typeface="Arial "/>
              </a:rPr>
              <a:t>Exp Cust. Per </a:t>
            </a:r>
            <a:r>
              <a:rPr lang="en-US" sz="1600" dirty="0" err="1">
                <a:latin typeface="Arial "/>
              </a:rPr>
              <a:t>mth</a:t>
            </a:r>
            <a:r>
              <a:rPr lang="en-US" sz="1600" dirty="0">
                <a:latin typeface="Arial "/>
              </a:rPr>
              <a:t>: 20</a:t>
            </a:r>
          </a:p>
        </p:txBody>
      </p:sp>
      <p:grpSp>
        <p:nvGrpSpPr>
          <p:cNvPr id="80" name="Group 79">
            <a:extLst>
              <a:ext uri="{FF2B5EF4-FFF2-40B4-BE49-F238E27FC236}">
                <a16:creationId xmlns:a16="http://schemas.microsoft.com/office/drawing/2014/main" id="{5CDF6C93-1CCC-4380-A318-C480EE499E3E}"/>
              </a:ext>
            </a:extLst>
          </p:cNvPr>
          <p:cNvGrpSpPr/>
          <p:nvPr/>
        </p:nvGrpSpPr>
        <p:grpSpPr>
          <a:xfrm>
            <a:off x="1105830" y="7300444"/>
            <a:ext cx="8419169" cy="1017179"/>
            <a:chOff x="1268074" y="7360498"/>
            <a:chExt cx="7780704" cy="1017179"/>
          </a:xfrm>
        </p:grpSpPr>
        <p:sp>
          <p:nvSpPr>
            <p:cNvPr id="81" name="Rectangle 80">
              <a:extLst>
                <a:ext uri="{FF2B5EF4-FFF2-40B4-BE49-F238E27FC236}">
                  <a16:creationId xmlns:a16="http://schemas.microsoft.com/office/drawing/2014/main" id="{50FC1552-440F-4B33-9323-676C7EFC1B34}"/>
                </a:ext>
              </a:extLst>
            </p:cNvPr>
            <p:cNvSpPr/>
            <p:nvPr/>
          </p:nvSpPr>
          <p:spPr>
            <a:xfrm>
              <a:off x="3790647" y="7368544"/>
              <a:ext cx="2509100" cy="1009133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dirty="0">
                  <a:latin typeface="Arial "/>
                </a:rPr>
                <a:t>Sales Dev Rep (SDR)</a:t>
              </a:r>
            </a:p>
            <a:p>
              <a:pPr algn="ctr"/>
              <a:r>
                <a:rPr lang="en-US" sz="1600" dirty="0">
                  <a:latin typeface="Arial "/>
                </a:rPr>
                <a:t>SQLs per month: 20</a:t>
              </a:r>
            </a:p>
          </p:txBody>
        </p:sp>
        <p:sp>
          <p:nvSpPr>
            <p:cNvPr id="82" name="Rectangle 81">
              <a:extLst>
                <a:ext uri="{FF2B5EF4-FFF2-40B4-BE49-F238E27FC236}">
                  <a16:creationId xmlns:a16="http://schemas.microsoft.com/office/drawing/2014/main" id="{5CD0D1C8-45CF-4A29-9CFE-B41B71626721}"/>
                </a:ext>
              </a:extLst>
            </p:cNvPr>
            <p:cNvSpPr/>
            <p:nvPr/>
          </p:nvSpPr>
          <p:spPr>
            <a:xfrm>
              <a:off x="6501283" y="7368544"/>
              <a:ext cx="2547495" cy="1009133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dirty="0">
                  <a:latin typeface="Arial "/>
                </a:rPr>
                <a:t>Account Executive (AE)</a:t>
              </a:r>
            </a:p>
            <a:p>
              <a:pPr algn="ctr"/>
              <a:r>
                <a:rPr lang="en-US" sz="1600" dirty="0">
                  <a:latin typeface="Arial "/>
                </a:rPr>
                <a:t>Live Cust. Per </a:t>
              </a:r>
              <a:r>
                <a:rPr lang="en-US" sz="1600" dirty="0" err="1">
                  <a:latin typeface="Arial "/>
                </a:rPr>
                <a:t>mth</a:t>
              </a:r>
              <a:r>
                <a:rPr lang="en-US" sz="1600" dirty="0">
                  <a:latin typeface="Arial "/>
                </a:rPr>
                <a:t>: 10</a:t>
              </a:r>
            </a:p>
          </p:txBody>
        </p:sp>
        <p:sp>
          <p:nvSpPr>
            <p:cNvPr id="83" name="Rectangle 82">
              <a:extLst>
                <a:ext uri="{FF2B5EF4-FFF2-40B4-BE49-F238E27FC236}">
                  <a16:creationId xmlns:a16="http://schemas.microsoft.com/office/drawing/2014/main" id="{A545333D-8A12-4953-9592-991EE886E5A0}"/>
                </a:ext>
              </a:extLst>
            </p:cNvPr>
            <p:cNvSpPr/>
            <p:nvPr/>
          </p:nvSpPr>
          <p:spPr>
            <a:xfrm>
              <a:off x="1268074" y="7360498"/>
              <a:ext cx="2434921" cy="1009133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dirty="0">
                  <a:latin typeface="Arial "/>
                </a:rPr>
                <a:t>Marketing Dev Reps (MDR)</a:t>
              </a:r>
              <a:endParaRPr lang="en-US" sz="1600" dirty="0">
                <a:latin typeface="Arial "/>
              </a:endParaRPr>
            </a:p>
          </p:txBody>
        </p:sp>
      </p:grpSp>
      <p:sp>
        <p:nvSpPr>
          <p:cNvPr id="84" name="TextBox 83">
            <a:extLst>
              <a:ext uri="{FF2B5EF4-FFF2-40B4-BE49-F238E27FC236}">
                <a16:creationId xmlns:a16="http://schemas.microsoft.com/office/drawing/2014/main" id="{63F5C657-4F10-4EB7-AE54-21F4ED1F6B52}"/>
              </a:ext>
            </a:extLst>
          </p:cNvPr>
          <p:cNvSpPr txBox="1"/>
          <p:nvPr/>
        </p:nvSpPr>
        <p:spPr>
          <a:xfrm>
            <a:off x="11049862" y="6315328"/>
            <a:ext cx="33307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800" b="1" dirty="0">
                <a:latin typeface="Arial "/>
                <a:cs typeface="Calibri Light" panose="020F0302020204030204" pitchFamily="34" charset="0"/>
              </a:rPr>
              <a:t>Average Lifetime: 50 months</a:t>
            </a:r>
          </a:p>
        </p:txBody>
      </p:sp>
      <p:sp>
        <p:nvSpPr>
          <p:cNvPr id="85" name="Rectangle 84">
            <a:extLst>
              <a:ext uri="{FF2B5EF4-FFF2-40B4-BE49-F238E27FC236}">
                <a16:creationId xmlns:a16="http://schemas.microsoft.com/office/drawing/2014/main" id="{F486D00A-D072-49FC-B438-E5AB9249C4A8}"/>
              </a:ext>
            </a:extLst>
          </p:cNvPr>
          <p:cNvSpPr/>
          <p:nvPr/>
        </p:nvSpPr>
        <p:spPr>
          <a:xfrm>
            <a:off x="9642071" y="4404844"/>
            <a:ext cx="2706513" cy="1165513"/>
          </a:xfrm>
          <a:prstGeom prst="rect">
            <a:avLst/>
          </a:prstGeom>
          <a:solidFill>
            <a:schemeClr val="accent4">
              <a:lumMod val="20000"/>
              <a:lumOff val="8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tabLst>
                <a:tab pos="1084263" algn="l"/>
              </a:tabLst>
            </a:pPr>
            <a:r>
              <a:rPr lang="en-US" sz="1400" dirty="0">
                <a:solidFill>
                  <a:schemeClr val="accent4">
                    <a:lumMod val="75000"/>
                  </a:schemeClr>
                </a:solidFill>
                <a:latin typeface="Arial "/>
              </a:rPr>
              <a:t>MRR:	</a:t>
            </a:r>
            <a:r>
              <a:rPr lang="en-US" sz="1400" b="1" dirty="0">
                <a:solidFill>
                  <a:schemeClr val="accent4">
                    <a:lumMod val="75000"/>
                  </a:schemeClr>
                </a:solidFill>
                <a:latin typeface="Arial "/>
              </a:rPr>
              <a:t>$1k</a:t>
            </a:r>
          </a:p>
          <a:p>
            <a:pPr>
              <a:tabLst>
                <a:tab pos="1084263" algn="l"/>
              </a:tabLst>
            </a:pPr>
            <a:r>
              <a:rPr lang="en-US" sz="1400" dirty="0">
                <a:solidFill>
                  <a:schemeClr val="accent4">
                    <a:lumMod val="75000"/>
                  </a:schemeClr>
                </a:solidFill>
                <a:latin typeface="Arial "/>
              </a:rPr>
              <a:t>Billing: 	</a:t>
            </a:r>
            <a:r>
              <a:rPr lang="en-US" sz="1400" b="1" dirty="0">
                <a:solidFill>
                  <a:schemeClr val="accent4">
                    <a:lumMod val="75000"/>
                  </a:schemeClr>
                </a:solidFill>
                <a:latin typeface="Arial "/>
              </a:rPr>
              <a:t>Monthly  </a:t>
            </a:r>
            <a:br>
              <a:rPr lang="en-US" sz="1400" dirty="0">
                <a:solidFill>
                  <a:schemeClr val="accent4">
                    <a:lumMod val="75000"/>
                  </a:schemeClr>
                </a:solidFill>
                <a:latin typeface="Arial "/>
              </a:rPr>
            </a:br>
            <a:r>
              <a:rPr lang="en-US" sz="1400" dirty="0">
                <a:solidFill>
                  <a:schemeClr val="accent4">
                    <a:lumMod val="75000"/>
                  </a:schemeClr>
                </a:solidFill>
                <a:latin typeface="Arial "/>
              </a:rPr>
              <a:t>Cust Churn:	</a:t>
            </a:r>
            <a:r>
              <a:rPr lang="en-US" sz="1400" b="1" dirty="0">
                <a:solidFill>
                  <a:schemeClr val="accent4">
                    <a:lumMod val="75000"/>
                  </a:schemeClr>
                </a:solidFill>
                <a:latin typeface="Arial "/>
              </a:rPr>
              <a:t>2% p.m.</a:t>
            </a:r>
          </a:p>
          <a:p>
            <a:pPr>
              <a:tabLst>
                <a:tab pos="1084263" algn="l"/>
              </a:tabLst>
            </a:pPr>
            <a:r>
              <a:rPr lang="en-US" sz="1400" dirty="0">
                <a:solidFill>
                  <a:schemeClr val="accent4">
                    <a:lumMod val="75000"/>
                  </a:schemeClr>
                </a:solidFill>
                <a:latin typeface="Arial "/>
              </a:rPr>
              <a:t>Upsell:	</a:t>
            </a:r>
            <a:r>
              <a:rPr lang="en-US" sz="1400" b="1" dirty="0">
                <a:solidFill>
                  <a:schemeClr val="accent4">
                    <a:lumMod val="75000"/>
                  </a:schemeClr>
                </a:solidFill>
                <a:latin typeface="Arial "/>
              </a:rPr>
              <a:t>30% after 9 </a:t>
            </a:r>
            <a:r>
              <a:rPr lang="en-US" sz="1400" b="1" dirty="0" err="1">
                <a:solidFill>
                  <a:schemeClr val="accent4">
                    <a:lumMod val="75000"/>
                  </a:schemeClr>
                </a:solidFill>
                <a:latin typeface="Arial "/>
              </a:rPr>
              <a:t>mths</a:t>
            </a:r>
            <a:endParaRPr lang="en-US" sz="1400" b="1" dirty="0">
              <a:solidFill>
                <a:schemeClr val="accent4">
                  <a:lumMod val="75000"/>
                </a:schemeClr>
              </a:solidFill>
              <a:latin typeface="Arial "/>
            </a:endParaRPr>
          </a:p>
          <a:p>
            <a:pPr>
              <a:tabLst>
                <a:tab pos="1084263" algn="l"/>
              </a:tabLst>
            </a:pPr>
            <a:r>
              <a:rPr lang="en-US" sz="1400" dirty="0">
                <a:solidFill>
                  <a:schemeClr val="accent4">
                    <a:lumMod val="75000"/>
                  </a:schemeClr>
                </a:solidFill>
                <a:latin typeface="Arial "/>
              </a:rPr>
              <a:t>COGS:	</a:t>
            </a:r>
            <a:r>
              <a:rPr lang="en-US" sz="1400" b="1" dirty="0">
                <a:solidFill>
                  <a:schemeClr val="accent4">
                    <a:lumMod val="75000"/>
                  </a:schemeClr>
                </a:solidFill>
                <a:latin typeface="Arial "/>
              </a:rPr>
              <a:t>30% of revenue</a:t>
            </a:r>
            <a:endParaRPr lang="en-US" sz="1400" dirty="0">
              <a:solidFill>
                <a:schemeClr val="accent4">
                  <a:lumMod val="75000"/>
                </a:schemeClr>
              </a:solidFill>
              <a:latin typeface="Arial "/>
            </a:endParaRPr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id="{8DF1D053-FD21-4B65-B05B-27A23AACB151}"/>
              </a:ext>
            </a:extLst>
          </p:cNvPr>
          <p:cNvSpPr txBox="1"/>
          <p:nvPr/>
        </p:nvSpPr>
        <p:spPr>
          <a:xfrm>
            <a:off x="9913316" y="5850572"/>
            <a:ext cx="51165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800" b="1" dirty="0">
                <a:latin typeface="Arial "/>
                <a:cs typeface="Calibri Light" panose="020F0302020204030204" pitchFamily="34" charset="0"/>
              </a:rPr>
              <a:t>Customer Lifetime Time Value (LTV): €21k</a:t>
            </a:r>
          </a:p>
        </p:txBody>
      </p:sp>
      <p:sp>
        <p:nvSpPr>
          <p:cNvPr id="87" name="Rectangle 86">
            <a:extLst>
              <a:ext uri="{FF2B5EF4-FFF2-40B4-BE49-F238E27FC236}">
                <a16:creationId xmlns:a16="http://schemas.microsoft.com/office/drawing/2014/main" id="{F09DE1DB-812E-4EED-B131-C0810B8F258D}"/>
              </a:ext>
            </a:extLst>
          </p:cNvPr>
          <p:cNvSpPr/>
          <p:nvPr/>
        </p:nvSpPr>
        <p:spPr>
          <a:xfrm>
            <a:off x="12564915" y="4404844"/>
            <a:ext cx="2706513" cy="1165513"/>
          </a:xfrm>
          <a:prstGeom prst="rect">
            <a:avLst/>
          </a:prstGeom>
          <a:solidFill>
            <a:schemeClr val="accent4">
              <a:lumMod val="20000"/>
              <a:lumOff val="8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tabLst>
                <a:tab pos="1431925" algn="l"/>
              </a:tabLst>
            </a:pPr>
            <a:r>
              <a:rPr lang="en-US" sz="1400" dirty="0">
                <a:solidFill>
                  <a:schemeClr val="accent4">
                    <a:lumMod val="75000"/>
                  </a:schemeClr>
                </a:solidFill>
                <a:latin typeface="Arial "/>
              </a:rPr>
              <a:t>MRR	</a:t>
            </a:r>
            <a:r>
              <a:rPr lang="en-US" sz="1400" b="1" dirty="0">
                <a:solidFill>
                  <a:schemeClr val="accent4">
                    <a:lumMod val="75000"/>
                  </a:schemeClr>
                </a:solidFill>
                <a:latin typeface="Arial "/>
              </a:rPr>
              <a:t>$1k</a:t>
            </a:r>
          </a:p>
          <a:p>
            <a:pPr>
              <a:tabLst>
                <a:tab pos="1431925" algn="l"/>
              </a:tabLst>
            </a:pPr>
            <a:r>
              <a:rPr lang="en-US" sz="1400" dirty="0">
                <a:solidFill>
                  <a:schemeClr val="accent4">
                    <a:lumMod val="75000"/>
                  </a:schemeClr>
                </a:solidFill>
                <a:latin typeface="Arial "/>
              </a:rPr>
              <a:t>Billing:	</a:t>
            </a:r>
            <a:r>
              <a:rPr lang="en-US" sz="1400" b="1" dirty="0">
                <a:solidFill>
                  <a:schemeClr val="accent4">
                    <a:lumMod val="75000"/>
                  </a:schemeClr>
                </a:solidFill>
                <a:latin typeface="Arial "/>
              </a:rPr>
              <a:t>Yearly</a:t>
            </a:r>
            <a:br>
              <a:rPr lang="en-US" sz="1400" dirty="0">
                <a:solidFill>
                  <a:schemeClr val="accent4">
                    <a:lumMod val="75000"/>
                  </a:schemeClr>
                </a:solidFill>
                <a:latin typeface="Arial "/>
              </a:rPr>
            </a:br>
            <a:r>
              <a:rPr lang="en-US" sz="1400" dirty="0">
                <a:solidFill>
                  <a:schemeClr val="accent4">
                    <a:lumMod val="75000"/>
                  </a:schemeClr>
                </a:solidFill>
                <a:latin typeface="Arial "/>
              </a:rPr>
              <a:t>Cust. Churn:	</a:t>
            </a:r>
            <a:r>
              <a:rPr lang="en-US" sz="1400" b="1" dirty="0">
                <a:solidFill>
                  <a:schemeClr val="accent4">
                    <a:lumMod val="75000"/>
                  </a:schemeClr>
                </a:solidFill>
                <a:latin typeface="Arial "/>
              </a:rPr>
              <a:t>20% </a:t>
            </a:r>
            <a:r>
              <a:rPr lang="en-US" sz="1400" b="1" dirty="0" err="1">
                <a:solidFill>
                  <a:schemeClr val="accent4">
                    <a:lumMod val="75000"/>
                  </a:schemeClr>
                </a:solidFill>
                <a:latin typeface="Arial "/>
              </a:rPr>
              <a:t>p.y</a:t>
            </a:r>
            <a:r>
              <a:rPr lang="en-US" sz="1400" b="1" dirty="0">
                <a:solidFill>
                  <a:schemeClr val="accent4">
                    <a:lumMod val="75000"/>
                  </a:schemeClr>
                </a:solidFill>
                <a:latin typeface="Arial "/>
              </a:rPr>
              <a:t>.</a:t>
            </a:r>
          </a:p>
          <a:p>
            <a:pPr>
              <a:tabLst>
                <a:tab pos="1431925" algn="l"/>
              </a:tabLst>
            </a:pPr>
            <a:r>
              <a:rPr lang="en-US" sz="1400" dirty="0">
                <a:solidFill>
                  <a:schemeClr val="accent4">
                    <a:lumMod val="75000"/>
                  </a:schemeClr>
                </a:solidFill>
                <a:latin typeface="Arial "/>
              </a:rPr>
              <a:t>Rev. Expansion</a:t>
            </a:r>
            <a:r>
              <a:rPr lang="en-US" sz="1400" b="1" dirty="0">
                <a:solidFill>
                  <a:schemeClr val="accent4">
                    <a:lumMod val="75000"/>
                  </a:schemeClr>
                </a:solidFill>
                <a:latin typeface="Arial "/>
              </a:rPr>
              <a:t>:	25% </a:t>
            </a:r>
            <a:r>
              <a:rPr lang="en-US" sz="1400" b="1" dirty="0" err="1">
                <a:solidFill>
                  <a:schemeClr val="accent4">
                    <a:lumMod val="75000"/>
                  </a:schemeClr>
                </a:solidFill>
                <a:latin typeface="Arial "/>
              </a:rPr>
              <a:t>p.y</a:t>
            </a:r>
            <a:r>
              <a:rPr lang="en-US" sz="1400" b="1" dirty="0">
                <a:solidFill>
                  <a:schemeClr val="accent4">
                    <a:lumMod val="75000"/>
                  </a:schemeClr>
                </a:solidFill>
                <a:latin typeface="Arial "/>
              </a:rPr>
              <a:t>.</a:t>
            </a:r>
            <a:br>
              <a:rPr lang="en-US" sz="1400" b="1" dirty="0">
                <a:solidFill>
                  <a:schemeClr val="accent4">
                    <a:lumMod val="75000"/>
                  </a:schemeClr>
                </a:solidFill>
                <a:latin typeface="Arial "/>
              </a:rPr>
            </a:br>
            <a:r>
              <a:rPr lang="en-US" sz="1400" dirty="0">
                <a:solidFill>
                  <a:schemeClr val="accent4">
                    <a:lumMod val="75000"/>
                  </a:schemeClr>
                </a:solidFill>
                <a:latin typeface="Arial "/>
              </a:rPr>
              <a:t>COGS:	</a:t>
            </a:r>
            <a:r>
              <a:rPr lang="en-US" sz="1400" b="1" dirty="0">
                <a:solidFill>
                  <a:schemeClr val="accent4">
                    <a:lumMod val="75000"/>
                  </a:schemeClr>
                </a:solidFill>
                <a:latin typeface="Arial "/>
              </a:rPr>
              <a:t>30% of rev.</a:t>
            </a:r>
            <a:endParaRPr lang="en-US" sz="1400" dirty="0">
              <a:solidFill>
                <a:schemeClr val="accent4">
                  <a:lumMod val="75000"/>
                </a:schemeClr>
              </a:solidFill>
              <a:latin typeface="Arial "/>
            </a:endParaRPr>
          </a:p>
        </p:txBody>
      </p:sp>
      <p:sp>
        <p:nvSpPr>
          <p:cNvPr id="65" name="Title 1">
            <a:extLst>
              <a:ext uri="{FF2B5EF4-FFF2-40B4-BE49-F238E27FC236}">
                <a16:creationId xmlns:a16="http://schemas.microsoft.com/office/drawing/2014/main" id="{D0CDF98F-55FE-4BB3-A87F-D3435EA6F3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5400" y="411957"/>
            <a:ext cx="14105204" cy="997743"/>
          </a:xfrm>
        </p:spPr>
        <p:txBody>
          <a:bodyPr>
            <a:normAutofit/>
          </a:bodyPr>
          <a:lstStyle/>
          <a:p>
            <a:r>
              <a:rPr lang="en-US" dirty="0">
                <a:latin typeface="Arial "/>
              </a:rPr>
              <a:t>Customer Lifecycle Model - SaaS Example</a:t>
            </a:r>
          </a:p>
        </p:txBody>
      </p:sp>
    </p:spTree>
    <p:extLst>
      <p:ext uri="{BB962C8B-B14F-4D97-AF65-F5344CB8AC3E}">
        <p14:creationId xmlns:p14="http://schemas.microsoft.com/office/powerpoint/2010/main" val="10761660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386552D-9240-43F9-931F-395FBC8F01E6}"/>
              </a:ext>
            </a:extLst>
          </p:cNvPr>
          <p:cNvSpPr/>
          <p:nvPr/>
        </p:nvSpPr>
        <p:spPr>
          <a:xfrm>
            <a:off x="12156623" y="3112709"/>
            <a:ext cx="2110883" cy="1349649"/>
          </a:xfrm>
          <a:prstGeom prst="rect">
            <a:avLst/>
          </a:prstGeom>
          <a:solidFill>
            <a:srgbClr val="0E90B6"/>
          </a:solidFill>
          <a:ln w="12700" cmpd="sng">
            <a:solidFill>
              <a:schemeClr val="bg1">
                <a:lumMod val="9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4799" dirty="0">
              <a:latin typeface="Arial 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2F48F36-990F-48B3-9F65-41ABD4E09ABB}"/>
              </a:ext>
            </a:extLst>
          </p:cNvPr>
          <p:cNvSpPr/>
          <p:nvPr/>
        </p:nvSpPr>
        <p:spPr>
          <a:xfrm>
            <a:off x="12174312" y="3865239"/>
            <a:ext cx="2075505" cy="597119"/>
          </a:xfrm>
          <a:prstGeom prst="rect">
            <a:avLst/>
          </a:prstGeom>
          <a:solidFill>
            <a:schemeClr val="tx2">
              <a:lumMod val="75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6CEFFE1-C517-4474-8AB7-9DCFE5E0B156}"/>
              </a:ext>
            </a:extLst>
          </p:cNvPr>
          <p:cNvSpPr/>
          <p:nvPr/>
        </p:nvSpPr>
        <p:spPr>
          <a:xfrm>
            <a:off x="15081823" y="3112709"/>
            <a:ext cx="2110883" cy="1349649"/>
          </a:xfrm>
          <a:prstGeom prst="rect">
            <a:avLst/>
          </a:prstGeom>
          <a:solidFill>
            <a:srgbClr val="0E90B6"/>
          </a:solidFill>
          <a:ln w="12700" cmpd="sng">
            <a:solidFill>
              <a:schemeClr val="bg1">
                <a:lumMod val="9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4799" dirty="0">
              <a:latin typeface="Arial 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86A73587-0B36-4785-B3EB-0659A9880455}"/>
              </a:ext>
            </a:extLst>
          </p:cNvPr>
          <p:cNvSpPr/>
          <p:nvPr/>
        </p:nvSpPr>
        <p:spPr>
          <a:xfrm>
            <a:off x="12156623" y="5174374"/>
            <a:ext cx="2110883" cy="1349649"/>
          </a:xfrm>
          <a:prstGeom prst="rect">
            <a:avLst/>
          </a:prstGeom>
          <a:solidFill>
            <a:srgbClr val="0E90B6"/>
          </a:solidFill>
          <a:ln w="12700" cmpd="sng">
            <a:solidFill>
              <a:schemeClr val="bg1">
                <a:lumMod val="9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4799" dirty="0">
              <a:latin typeface="Arial 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E0CE7264-5B5B-40E9-899D-01A90CCC65F2}"/>
              </a:ext>
            </a:extLst>
          </p:cNvPr>
          <p:cNvSpPr/>
          <p:nvPr/>
        </p:nvSpPr>
        <p:spPr>
          <a:xfrm>
            <a:off x="15081823" y="5174374"/>
            <a:ext cx="2110883" cy="1349649"/>
          </a:xfrm>
          <a:prstGeom prst="rect">
            <a:avLst/>
          </a:prstGeom>
          <a:solidFill>
            <a:srgbClr val="0E90B6"/>
          </a:solidFill>
          <a:ln w="12700" cmpd="sng">
            <a:solidFill>
              <a:schemeClr val="bg1">
                <a:lumMod val="9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4799" dirty="0">
              <a:latin typeface="Arial "/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7E8F0E10-808A-4594-9C89-3EF1BF8214C2}"/>
              </a:ext>
            </a:extLst>
          </p:cNvPr>
          <p:cNvSpPr/>
          <p:nvPr/>
        </p:nvSpPr>
        <p:spPr>
          <a:xfrm>
            <a:off x="12156623" y="7362311"/>
            <a:ext cx="2110883" cy="1349649"/>
          </a:xfrm>
          <a:prstGeom prst="rect">
            <a:avLst/>
          </a:prstGeom>
          <a:solidFill>
            <a:srgbClr val="0E90B6"/>
          </a:solidFill>
          <a:ln w="12700" cmpd="sng">
            <a:solidFill>
              <a:schemeClr val="bg1">
                <a:lumMod val="9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4799" dirty="0">
              <a:latin typeface="Arial "/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DFC02CF0-F0C1-45AC-A176-667123B1C4B1}"/>
              </a:ext>
            </a:extLst>
          </p:cNvPr>
          <p:cNvSpPr/>
          <p:nvPr/>
        </p:nvSpPr>
        <p:spPr>
          <a:xfrm>
            <a:off x="15081823" y="7362311"/>
            <a:ext cx="2110883" cy="1349649"/>
          </a:xfrm>
          <a:prstGeom prst="rect">
            <a:avLst/>
          </a:prstGeom>
          <a:solidFill>
            <a:srgbClr val="0E90B6"/>
          </a:solidFill>
          <a:ln w="12700" cmpd="sng">
            <a:solidFill>
              <a:schemeClr val="bg1">
                <a:lumMod val="9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4799" dirty="0">
              <a:latin typeface="Arial "/>
            </a:endParaRP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EB33D1D3-ADBA-419A-9EB7-DE8C58305346}"/>
              </a:ext>
            </a:extLst>
          </p:cNvPr>
          <p:cNvSpPr/>
          <p:nvPr/>
        </p:nvSpPr>
        <p:spPr>
          <a:xfrm>
            <a:off x="15099512" y="3865239"/>
            <a:ext cx="2075505" cy="597119"/>
          </a:xfrm>
          <a:prstGeom prst="rect">
            <a:avLst/>
          </a:prstGeom>
          <a:solidFill>
            <a:schemeClr val="tx2">
              <a:lumMod val="75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510CDBD1-C2AA-46CE-9F44-DA7510EF290E}"/>
              </a:ext>
            </a:extLst>
          </p:cNvPr>
          <p:cNvSpPr/>
          <p:nvPr/>
        </p:nvSpPr>
        <p:spPr>
          <a:xfrm>
            <a:off x="12174312" y="5926904"/>
            <a:ext cx="2075505" cy="597119"/>
          </a:xfrm>
          <a:prstGeom prst="rect">
            <a:avLst/>
          </a:prstGeom>
          <a:solidFill>
            <a:schemeClr val="tx2">
              <a:lumMod val="75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B687BEA8-65C1-4F06-9709-1B24B12F5CED}"/>
              </a:ext>
            </a:extLst>
          </p:cNvPr>
          <p:cNvSpPr/>
          <p:nvPr/>
        </p:nvSpPr>
        <p:spPr>
          <a:xfrm>
            <a:off x="15099512" y="5926904"/>
            <a:ext cx="2075505" cy="597119"/>
          </a:xfrm>
          <a:prstGeom prst="rect">
            <a:avLst/>
          </a:prstGeom>
          <a:solidFill>
            <a:schemeClr val="tx2">
              <a:lumMod val="75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7E2D71F5-4BCC-4DAB-AB26-3B12BA58F2D5}"/>
              </a:ext>
            </a:extLst>
          </p:cNvPr>
          <p:cNvSpPr/>
          <p:nvPr/>
        </p:nvSpPr>
        <p:spPr>
          <a:xfrm>
            <a:off x="12174312" y="8114841"/>
            <a:ext cx="2075505" cy="597119"/>
          </a:xfrm>
          <a:prstGeom prst="rect">
            <a:avLst/>
          </a:prstGeom>
          <a:solidFill>
            <a:schemeClr val="tx2">
              <a:lumMod val="75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5F544765-C6E9-4BF8-B0DD-2EAE3163D7F3}"/>
              </a:ext>
            </a:extLst>
          </p:cNvPr>
          <p:cNvSpPr/>
          <p:nvPr/>
        </p:nvSpPr>
        <p:spPr>
          <a:xfrm>
            <a:off x="15099512" y="8114841"/>
            <a:ext cx="2075505" cy="597119"/>
          </a:xfrm>
          <a:prstGeom prst="rect">
            <a:avLst/>
          </a:prstGeom>
          <a:solidFill>
            <a:schemeClr val="tx2">
              <a:lumMod val="75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FA6606D1-D1BC-47AD-B211-74CA73542F2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06363429"/>
              </p:ext>
            </p:extLst>
          </p:nvPr>
        </p:nvGraphicFramePr>
        <p:xfrm>
          <a:off x="914400" y="2574539"/>
          <a:ext cx="10045160" cy="637895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9992F622-8EC8-41DE-BDA3-CA6AD7F21153}"/>
              </a:ext>
            </a:extLst>
          </p:cNvPr>
          <p:cNvSpPr txBox="1"/>
          <p:nvPr/>
        </p:nvSpPr>
        <p:spPr>
          <a:xfrm>
            <a:off x="12156623" y="3941774"/>
            <a:ext cx="21108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>
                <a:solidFill>
                  <a:schemeClr val="bg1"/>
                </a:solidFill>
                <a:latin typeface="Arial "/>
              </a:rPr>
              <a:t># of Customers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EB3E27F-71F6-4A37-B894-335FA53E01CC}"/>
              </a:ext>
            </a:extLst>
          </p:cNvPr>
          <p:cNvSpPr txBox="1"/>
          <p:nvPr/>
        </p:nvSpPr>
        <p:spPr>
          <a:xfrm>
            <a:off x="12156623" y="3345279"/>
            <a:ext cx="2110882" cy="507703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2699" b="1" dirty="0">
                <a:solidFill>
                  <a:schemeClr val="bg1"/>
                </a:solidFill>
                <a:latin typeface="Arial "/>
              </a:rPr>
              <a:t>2.300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435B9D9-A4A4-427B-A50B-FA92B791C0F8}"/>
              </a:ext>
            </a:extLst>
          </p:cNvPr>
          <p:cNvSpPr txBox="1"/>
          <p:nvPr/>
        </p:nvSpPr>
        <p:spPr>
          <a:xfrm>
            <a:off x="15081823" y="3951638"/>
            <a:ext cx="21108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>
                <a:solidFill>
                  <a:schemeClr val="bg1"/>
                </a:solidFill>
                <a:latin typeface="Arial "/>
              </a:rPr>
              <a:t>Revenues in 2023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7FA5437-7398-4534-8338-A36EB06BAB0A}"/>
              </a:ext>
            </a:extLst>
          </p:cNvPr>
          <p:cNvSpPr txBox="1"/>
          <p:nvPr/>
        </p:nvSpPr>
        <p:spPr>
          <a:xfrm>
            <a:off x="15081823" y="3345279"/>
            <a:ext cx="2110882" cy="507703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2699" b="1" dirty="0">
                <a:solidFill>
                  <a:schemeClr val="bg1"/>
                </a:solidFill>
                <a:latin typeface="Arial "/>
              </a:rPr>
              <a:t>$23.7M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02356BA6-6A43-4A08-8DDC-5966993AF5E1}"/>
              </a:ext>
            </a:extLst>
          </p:cNvPr>
          <p:cNvSpPr txBox="1"/>
          <p:nvPr/>
        </p:nvSpPr>
        <p:spPr>
          <a:xfrm>
            <a:off x="12156623" y="6044712"/>
            <a:ext cx="21108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>
                <a:solidFill>
                  <a:schemeClr val="bg1"/>
                </a:solidFill>
                <a:latin typeface="Arial "/>
              </a:rPr>
              <a:t>EBITDA in 2022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9B99A965-3523-4265-B800-30E07AC6F8F9}"/>
              </a:ext>
            </a:extLst>
          </p:cNvPr>
          <p:cNvSpPr txBox="1"/>
          <p:nvPr/>
        </p:nvSpPr>
        <p:spPr>
          <a:xfrm>
            <a:off x="12156623" y="5420945"/>
            <a:ext cx="2110882" cy="507703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2699" b="1" dirty="0">
                <a:solidFill>
                  <a:schemeClr val="bg1"/>
                </a:solidFill>
                <a:latin typeface="Arial "/>
              </a:rPr>
              <a:t>14%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CF89531E-D5BC-49E2-AAB3-4B57EAC80A25}"/>
              </a:ext>
            </a:extLst>
          </p:cNvPr>
          <p:cNvSpPr txBox="1"/>
          <p:nvPr/>
        </p:nvSpPr>
        <p:spPr>
          <a:xfrm>
            <a:off x="15081823" y="6000031"/>
            <a:ext cx="21108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>
                <a:solidFill>
                  <a:schemeClr val="bg1"/>
                </a:solidFill>
                <a:latin typeface="Arial "/>
              </a:rPr>
              <a:t>Break-Even in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F71E08CF-5D2A-4871-B082-770964FFEA98}"/>
              </a:ext>
            </a:extLst>
          </p:cNvPr>
          <p:cNvSpPr txBox="1"/>
          <p:nvPr/>
        </p:nvSpPr>
        <p:spPr>
          <a:xfrm>
            <a:off x="15081823" y="5420945"/>
            <a:ext cx="2110882" cy="507703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2699" b="1" dirty="0">
                <a:solidFill>
                  <a:schemeClr val="bg1"/>
                </a:solidFill>
                <a:latin typeface="Arial "/>
              </a:rPr>
              <a:t>Q4-2021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BC94309F-6742-446D-AEEF-D192D8A0D9EA}"/>
              </a:ext>
            </a:extLst>
          </p:cNvPr>
          <p:cNvSpPr txBox="1"/>
          <p:nvPr/>
        </p:nvSpPr>
        <p:spPr>
          <a:xfrm>
            <a:off x="12059566" y="8068031"/>
            <a:ext cx="23049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1800" dirty="0">
                <a:solidFill>
                  <a:schemeClr val="bg1"/>
                </a:solidFill>
                <a:latin typeface="Arial "/>
              </a:rPr>
              <a:t>Maximum</a:t>
            </a:r>
            <a:br>
              <a:rPr lang="en-US" sz="1800" dirty="0">
                <a:solidFill>
                  <a:schemeClr val="bg1"/>
                </a:solidFill>
                <a:latin typeface="Arial "/>
              </a:rPr>
            </a:br>
            <a:r>
              <a:rPr lang="en-US" sz="1800" dirty="0">
                <a:solidFill>
                  <a:schemeClr val="bg1"/>
                </a:solidFill>
                <a:latin typeface="Arial "/>
              </a:rPr>
              <a:t>Cash Requirement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C316F8A3-7EA6-4147-98D4-9FA3FE7EE22C}"/>
              </a:ext>
            </a:extLst>
          </p:cNvPr>
          <p:cNvSpPr txBox="1"/>
          <p:nvPr/>
        </p:nvSpPr>
        <p:spPr>
          <a:xfrm>
            <a:off x="12156623" y="7539725"/>
            <a:ext cx="2110882" cy="507703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2699" b="1" dirty="0">
                <a:solidFill>
                  <a:schemeClr val="bg1"/>
                </a:solidFill>
                <a:latin typeface="Arial "/>
              </a:rPr>
              <a:t>$2.1M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4154ACFE-38B1-4A30-9B5F-F3A11E8469D5}"/>
              </a:ext>
            </a:extLst>
          </p:cNvPr>
          <p:cNvSpPr txBox="1"/>
          <p:nvPr/>
        </p:nvSpPr>
        <p:spPr>
          <a:xfrm>
            <a:off x="15081823" y="8259059"/>
            <a:ext cx="21108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>
                <a:solidFill>
                  <a:schemeClr val="bg1"/>
                </a:solidFill>
                <a:latin typeface="Arial "/>
              </a:rPr>
              <a:t>Invest back in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AF2B23FF-A509-45D9-9D52-80AF8B9092AE}"/>
              </a:ext>
            </a:extLst>
          </p:cNvPr>
          <p:cNvSpPr txBox="1"/>
          <p:nvPr/>
        </p:nvSpPr>
        <p:spPr>
          <a:xfrm>
            <a:off x="15081823" y="7539725"/>
            <a:ext cx="2110882" cy="507703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2699" b="1" dirty="0">
                <a:solidFill>
                  <a:schemeClr val="bg1"/>
                </a:solidFill>
                <a:latin typeface="Arial "/>
              </a:rPr>
              <a:t>Q4-2022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DED18446-23E3-4FF9-9FB7-9F04D459FA00}"/>
              </a:ext>
            </a:extLst>
          </p:cNvPr>
          <p:cNvSpPr txBox="1"/>
          <p:nvPr/>
        </p:nvSpPr>
        <p:spPr>
          <a:xfrm>
            <a:off x="1451288" y="1790700"/>
            <a:ext cx="9508272" cy="461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399" b="1" dirty="0">
                <a:solidFill>
                  <a:schemeClr val="accent1"/>
                </a:solidFill>
                <a:latin typeface="Arial "/>
              </a:rPr>
              <a:t>Revenue, Profitability &amp; Cash-Flow time in $M</a:t>
            </a:r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9E98BEFA-4F8E-4E5C-98EB-128207264AC9}"/>
              </a:ext>
            </a:extLst>
          </p:cNvPr>
          <p:cNvCxnSpPr>
            <a:cxnSpLocks/>
          </p:cNvCxnSpPr>
          <p:nvPr/>
        </p:nvCxnSpPr>
        <p:spPr>
          <a:xfrm>
            <a:off x="1435779" y="2285012"/>
            <a:ext cx="9527682" cy="0"/>
          </a:xfrm>
          <a:prstGeom prst="line">
            <a:avLst/>
          </a:prstGeom>
          <a:ln w="25400" cmpd="sng">
            <a:solidFill>
              <a:schemeClr val="accent1"/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3" name="TextBox 32">
            <a:extLst>
              <a:ext uri="{FF2B5EF4-FFF2-40B4-BE49-F238E27FC236}">
                <a16:creationId xmlns:a16="http://schemas.microsoft.com/office/drawing/2014/main" id="{602792B7-B165-42E5-A4A8-215F7EC58A58}"/>
              </a:ext>
            </a:extLst>
          </p:cNvPr>
          <p:cNvSpPr txBox="1"/>
          <p:nvPr/>
        </p:nvSpPr>
        <p:spPr>
          <a:xfrm>
            <a:off x="11603518" y="1790700"/>
            <a:ext cx="6287177" cy="461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399" b="1" dirty="0">
                <a:solidFill>
                  <a:schemeClr val="accent1"/>
                </a:solidFill>
                <a:latin typeface="Arial "/>
              </a:rPr>
              <a:t>KPIs</a:t>
            </a:r>
          </a:p>
        </p:txBody>
      </p: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5DA1CB92-D5E7-40BE-A850-08FBD6A462A7}"/>
              </a:ext>
            </a:extLst>
          </p:cNvPr>
          <p:cNvCxnSpPr>
            <a:cxnSpLocks/>
          </p:cNvCxnSpPr>
          <p:nvPr/>
        </p:nvCxnSpPr>
        <p:spPr>
          <a:xfrm>
            <a:off x="11588010" y="2285012"/>
            <a:ext cx="6300011" cy="0"/>
          </a:xfrm>
          <a:prstGeom prst="line">
            <a:avLst/>
          </a:prstGeom>
          <a:ln w="25400" cmpd="sng">
            <a:solidFill>
              <a:schemeClr val="accent1"/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6D4DF02-5729-4D9E-9AAE-6D907F64E91D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en-US">
                <a:latin typeface="Arial "/>
              </a:rPr>
              <a:t>July 2019</a:t>
            </a:r>
            <a:endParaRPr lang="en-US" dirty="0">
              <a:latin typeface="Arial 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A6E7F2C-B674-4329-AE42-C8C3B43E9601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>
                <a:solidFill>
                  <a:srgbClr val="898989"/>
                </a:solidFill>
                <a:latin typeface="Arial "/>
              </a:rPr>
              <a:t>© www.lean-case.com</a:t>
            </a:r>
            <a:endParaRPr lang="en-US" dirty="0">
              <a:solidFill>
                <a:srgbClr val="898989"/>
              </a:solidFill>
              <a:latin typeface="Arial 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323EBCB-4EF5-4683-8BEF-89DDA92BACFB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F4EF2239-9C41-4F1E-B31F-14515ED9BBED}" type="slidenum">
              <a:rPr lang="en-US" smtClean="0">
                <a:latin typeface="Arial "/>
              </a:rPr>
              <a:pPr/>
              <a:t>4</a:t>
            </a:fld>
            <a:endParaRPr lang="en-US" dirty="0">
              <a:latin typeface="Arial 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491A88B-5282-4457-8D38-299168EFE101}"/>
              </a:ext>
            </a:extLst>
          </p:cNvPr>
          <p:cNvSpPr/>
          <p:nvPr/>
        </p:nvSpPr>
        <p:spPr>
          <a:xfrm>
            <a:off x="802509" y="2663691"/>
            <a:ext cx="838200" cy="621360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>
              <a:latin typeface="Arial "/>
            </a:endParaRPr>
          </a:p>
        </p:txBody>
      </p:sp>
      <p:sp>
        <p:nvSpPr>
          <p:cNvPr id="36" name="Title 1">
            <a:extLst>
              <a:ext uri="{FF2B5EF4-FFF2-40B4-BE49-F238E27FC236}">
                <a16:creationId xmlns:a16="http://schemas.microsoft.com/office/drawing/2014/main" id="{0C91EAEF-FCE2-4988-96A2-1A1A58FB8E03}"/>
              </a:ext>
            </a:extLst>
          </p:cNvPr>
          <p:cNvSpPr txBox="1">
            <a:spLocks/>
          </p:cNvSpPr>
          <p:nvPr/>
        </p:nvSpPr>
        <p:spPr>
          <a:xfrm>
            <a:off x="1295400" y="411957"/>
            <a:ext cx="14105204" cy="997743"/>
          </a:xfrm>
          <a:prstGeom prst="rect">
            <a:avLst/>
          </a:prstGeom>
        </p:spPr>
        <p:txBody>
          <a:bodyPr vert="horz" lIns="163284" tIns="81642" rIns="163284" bIns="81642" rtlCol="0" anchor="ctr">
            <a:normAutofit/>
          </a:bodyPr>
          <a:lstStyle>
            <a:lvl1pPr algn="l" defTabSz="1632844" rtl="0" eaLnBrk="1" latinLnBrk="0" hangingPunct="1">
              <a:spcBef>
                <a:spcPct val="0"/>
              </a:spcBef>
              <a:buNone/>
              <a:defRPr sz="4000" b="1" kern="1200">
                <a:solidFill>
                  <a:srgbClr val="868788"/>
                </a:solidFill>
                <a:latin typeface="Calibri Light" panose="020F0302020204030204" pitchFamily="34" charset="0"/>
                <a:ea typeface="+mj-ea"/>
                <a:cs typeface="Calibri Light" panose="020F0302020204030204" pitchFamily="34" charset="0"/>
              </a:defRPr>
            </a:lvl1pPr>
          </a:lstStyle>
          <a:p>
            <a:r>
              <a:rPr lang="en-US" dirty="0">
                <a:latin typeface="Arial "/>
              </a:rPr>
              <a:t>Results - Overview</a:t>
            </a:r>
          </a:p>
        </p:txBody>
      </p:sp>
    </p:spTree>
    <p:extLst>
      <p:ext uri="{BB962C8B-B14F-4D97-AF65-F5344CB8AC3E}">
        <p14:creationId xmlns:p14="http://schemas.microsoft.com/office/powerpoint/2010/main" val="15391623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Picture Placeholder 28"/>
          <p:cNvPicPr>
            <a:picLocks noGrp="1" noChangeAspect="1"/>
          </p:cNvPicPr>
          <p:nvPr>
            <p:ph type="pic" sz="quarter" idx="14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850" t="9999" r="21167" b="19081"/>
          <a:stretch/>
        </p:blipFill>
        <p:spPr>
          <a:xfrm>
            <a:off x="5394367" y="5143500"/>
            <a:ext cx="1997033" cy="2849603"/>
          </a:xfrm>
        </p:spPr>
      </p:pic>
      <p:sp>
        <p:nvSpPr>
          <p:cNvPr id="10" name="Isosceles Triangle 18"/>
          <p:cNvSpPr/>
          <p:nvPr/>
        </p:nvSpPr>
        <p:spPr>
          <a:xfrm rot="5400000">
            <a:off x="-2366399" y="4204119"/>
            <a:ext cx="7212762" cy="2438400"/>
          </a:xfrm>
          <a:prstGeom prst="triangl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Calibri Light" panose="020F0302020204030204" pitchFamily="34" charset="0"/>
            </a:endParaRPr>
          </a:p>
        </p:txBody>
      </p:sp>
      <p:sp>
        <p:nvSpPr>
          <p:cNvPr id="11" name="Oval 20"/>
          <p:cNvSpPr/>
          <p:nvPr/>
        </p:nvSpPr>
        <p:spPr>
          <a:xfrm>
            <a:off x="8686799" y="6861937"/>
            <a:ext cx="643763" cy="643763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latin typeface="Calibri Light" panose="020F0302020204030204" pitchFamily="34" charset="0"/>
            </a:endParaRPr>
          </a:p>
        </p:txBody>
      </p:sp>
      <p:sp>
        <p:nvSpPr>
          <p:cNvPr id="12" name="Oval 19"/>
          <p:cNvSpPr/>
          <p:nvPr/>
        </p:nvSpPr>
        <p:spPr>
          <a:xfrm>
            <a:off x="8686799" y="5981700"/>
            <a:ext cx="643763" cy="643763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>
              <a:latin typeface="Calibri Light" panose="020F0302020204030204" pitchFamily="34" charset="0"/>
            </a:endParaRPr>
          </a:p>
        </p:txBody>
      </p:sp>
      <p:sp>
        <p:nvSpPr>
          <p:cNvPr id="13" name="Oval 5"/>
          <p:cNvSpPr/>
          <p:nvPr/>
        </p:nvSpPr>
        <p:spPr>
          <a:xfrm>
            <a:off x="8686799" y="5143500"/>
            <a:ext cx="643763" cy="643763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Calibri Light" panose="020F0302020204030204" pitchFamily="34" charset="0"/>
            </a:endParaRPr>
          </a:p>
        </p:txBody>
      </p:sp>
      <p:sp>
        <p:nvSpPr>
          <p:cNvPr id="15" name="TextBox 8"/>
          <p:cNvSpPr txBox="1"/>
          <p:nvPr/>
        </p:nvSpPr>
        <p:spPr>
          <a:xfrm>
            <a:off x="5291962" y="3974439"/>
            <a:ext cx="1040523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000" b="1" dirty="0">
                <a:solidFill>
                  <a:schemeClr val="tx2"/>
                </a:solidFill>
                <a:latin typeface="Arial "/>
              </a:rPr>
              <a:t>Eckhard Ortwein</a:t>
            </a:r>
            <a:r>
              <a:rPr lang="en-US" sz="4000" b="1" dirty="0">
                <a:solidFill>
                  <a:schemeClr val="tx2"/>
                </a:solidFill>
                <a:latin typeface="Arial "/>
              </a:rPr>
              <a:t> – Founder Lean-Case</a:t>
            </a:r>
          </a:p>
        </p:txBody>
      </p:sp>
      <p:sp>
        <p:nvSpPr>
          <p:cNvPr id="17" name="Rectangle 11"/>
          <p:cNvSpPr/>
          <p:nvPr/>
        </p:nvSpPr>
        <p:spPr>
          <a:xfrm>
            <a:off x="9372600" y="5211094"/>
            <a:ext cx="554671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latin typeface="Arial "/>
              </a:rPr>
              <a:t>Eckhard.Ortwein@lean-case.com</a:t>
            </a:r>
          </a:p>
        </p:txBody>
      </p:sp>
      <p:sp>
        <p:nvSpPr>
          <p:cNvPr id="19" name="Rectangle 14"/>
          <p:cNvSpPr/>
          <p:nvPr/>
        </p:nvSpPr>
        <p:spPr>
          <a:xfrm>
            <a:off x="9372600" y="6057900"/>
            <a:ext cx="488409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latin typeface="Arial "/>
              </a:rPr>
              <a:t>www.linkedin.com/in/eortwein</a:t>
            </a:r>
          </a:p>
        </p:txBody>
      </p:sp>
      <p:sp>
        <p:nvSpPr>
          <p:cNvPr id="20" name="Rectangle 16"/>
          <p:cNvSpPr/>
          <p:nvPr/>
        </p:nvSpPr>
        <p:spPr>
          <a:xfrm>
            <a:off x="9372600" y="6920925"/>
            <a:ext cx="338368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latin typeface="Arial "/>
              </a:rPr>
              <a:t>www.</a:t>
            </a:r>
            <a:r>
              <a:rPr lang="cs-CZ" sz="2800" dirty="0" err="1">
                <a:latin typeface="Arial "/>
              </a:rPr>
              <a:t>lean</a:t>
            </a:r>
            <a:r>
              <a:rPr lang="cs-CZ" sz="2800" dirty="0">
                <a:latin typeface="Arial "/>
              </a:rPr>
              <a:t>-case</a:t>
            </a:r>
            <a:r>
              <a:rPr lang="en-US" sz="2800" dirty="0">
                <a:latin typeface="Arial "/>
              </a:rPr>
              <a:t>.com</a:t>
            </a:r>
          </a:p>
        </p:txBody>
      </p:sp>
      <p:grpSp>
        <p:nvGrpSpPr>
          <p:cNvPr id="22" name="Group 26"/>
          <p:cNvGrpSpPr/>
          <p:nvPr/>
        </p:nvGrpSpPr>
        <p:grpSpPr>
          <a:xfrm flipV="1">
            <a:off x="5394367" y="8165930"/>
            <a:ext cx="2073233" cy="167017"/>
            <a:chOff x="3429000" y="6438900"/>
            <a:chExt cx="11590020" cy="86591"/>
          </a:xfrm>
        </p:grpSpPr>
        <p:sp>
          <p:nvSpPr>
            <p:cNvPr id="23" name="Rectangle 27"/>
            <p:cNvSpPr/>
            <p:nvPr/>
          </p:nvSpPr>
          <p:spPr>
            <a:xfrm>
              <a:off x="3429000" y="6438900"/>
              <a:ext cx="2318004" cy="86591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Calibri Light" panose="020F0302020204030204" pitchFamily="34" charset="0"/>
              </a:endParaRPr>
            </a:p>
          </p:txBody>
        </p:sp>
        <p:sp>
          <p:nvSpPr>
            <p:cNvPr id="24" name="Rectangle 28"/>
            <p:cNvSpPr/>
            <p:nvPr/>
          </p:nvSpPr>
          <p:spPr>
            <a:xfrm>
              <a:off x="5747004" y="6438900"/>
              <a:ext cx="2318004" cy="8659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Calibri Light" panose="020F0302020204030204" pitchFamily="34" charset="0"/>
              </a:endParaRPr>
            </a:p>
          </p:txBody>
        </p:sp>
        <p:sp>
          <p:nvSpPr>
            <p:cNvPr id="25" name="Rectangle 29"/>
            <p:cNvSpPr/>
            <p:nvPr/>
          </p:nvSpPr>
          <p:spPr>
            <a:xfrm>
              <a:off x="8065008" y="6438900"/>
              <a:ext cx="2318004" cy="86591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Calibri Light" panose="020F0302020204030204" pitchFamily="34" charset="0"/>
              </a:endParaRPr>
            </a:p>
          </p:txBody>
        </p:sp>
        <p:sp>
          <p:nvSpPr>
            <p:cNvPr id="26" name="Rectangle 30"/>
            <p:cNvSpPr/>
            <p:nvPr/>
          </p:nvSpPr>
          <p:spPr>
            <a:xfrm>
              <a:off x="10383012" y="6438900"/>
              <a:ext cx="2318004" cy="8659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Calibri Light" panose="020F0302020204030204" pitchFamily="34" charset="0"/>
              </a:endParaRPr>
            </a:p>
          </p:txBody>
        </p:sp>
        <p:sp>
          <p:nvSpPr>
            <p:cNvPr id="27" name="Rectangle 31"/>
            <p:cNvSpPr/>
            <p:nvPr/>
          </p:nvSpPr>
          <p:spPr>
            <a:xfrm>
              <a:off x="12701016" y="6438900"/>
              <a:ext cx="2318004" cy="86591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Calibri Light" panose="020F0302020204030204" pitchFamily="34" charset="0"/>
              </a:endParaRPr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r>
              <a:rPr lang="en-US">
                <a:latin typeface="Arial "/>
              </a:rPr>
              <a:t>July 2019</a:t>
            </a:r>
            <a:endParaRPr lang="en-US" dirty="0">
              <a:latin typeface="Arial 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US">
                <a:solidFill>
                  <a:srgbClr val="898989"/>
                </a:solidFill>
                <a:latin typeface="Arial "/>
              </a:rPr>
              <a:t>© www.lean-case.com</a:t>
            </a:r>
            <a:endParaRPr lang="en-US" dirty="0">
              <a:solidFill>
                <a:srgbClr val="898989"/>
              </a:solidFill>
              <a:latin typeface="Arial 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F4EF2239-9C41-4F1E-B31F-14515ED9BBED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30" name="Oval 20"/>
          <p:cNvSpPr/>
          <p:nvPr/>
        </p:nvSpPr>
        <p:spPr>
          <a:xfrm>
            <a:off x="8686799" y="7661849"/>
            <a:ext cx="643763" cy="643763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latin typeface="Calibri Light" panose="020F0302020204030204" pitchFamily="34" charset="0"/>
            </a:endParaRPr>
          </a:p>
        </p:txBody>
      </p:sp>
      <p:sp>
        <p:nvSpPr>
          <p:cNvPr id="31" name="Rectangle 16"/>
          <p:cNvSpPr/>
          <p:nvPr/>
        </p:nvSpPr>
        <p:spPr>
          <a:xfrm>
            <a:off x="9372600" y="7668280"/>
            <a:ext cx="299793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latin typeface="Arial "/>
              </a:rPr>
              <a:t>+49.172.7801239</a:t>
            </a:r>
          </a:p>
        </p:txBody>
      </p:sp>
      <p:sp>
        <p:nvSpPr>
          <p:cNvPr id="28" name="Title 1">
            <a:extLst>
              <a:ext uri="{FF2B5EF4-FFF2-40B4-BE49-F238E27FC236}">
                <a16:creationId xmlns:a16="http://schemas.microsoft.com/office/drawing/2014/main" id="{A5F5804C-3E5F-400B-B5A0-994527CC6046}"/>
              </a:ext>
            </a:extLst>
          </p:cNvPr>
          <p:cNvSpPr txBox="1">
            <a:spLocks/>
          </p:cNvSpPr>
          <p:nvPr/>
        </p:nvSpPr>
        <p:spPr>
          <a:xfrm>
            <a:off x="1295400" y="411957"/>
            <a:ext cx="14105204" cy="997743"/>
          </a:xfrm>
          <a:prstGeom prst="rect">
            <a:avLst/>
          </a:prstGeom>
        </p:spPr>
        <p:txBody>
          <a:bodyPr vert="horz" lIns="163284" tIns="81642" rIns="163284" bIns="81642" rtlCol="0" anchor="ctr">
            <a:normAutofit/>
          </a:bodyPr>
          <a:lstStyle>
            <a:lvl1pPr algn="l" defTabSz="1632844" rtl="0" eaLnBrk="1" latinLnBrk="0" hangingPunct="1">
              <a:spcBef>
                <a:spcPct val="0"/>
              </a:spcBef>
              <a:buNone/>
              <a:defRPr sz="4000" b="1" kern="1200">
                <a:solidFill>
                  <a:srgbClr val="868788"/>
                </a:solidFill>
                <a:latin typeface="Calibri Light" panose="020F0302020204030204" pitchFamily="34" charset="0"/>
                <a:ea typeface="+mj-ea"/>
                <a:cs typeface="Calibri Light" panose="020F0302020204030204" pitchFamily="34" charset="0"/>
              </a:defRPr>
            </a:lvl1pPr>
          </a:lstStyle>
          <a:p>
            <a:r>
              <a:rPr lang="en-US" dirty="0">
                <a:latin typeface="Arial "/>
              </a:rPr>
              <a:t>Interested In Talking?</a:t>
            </a:r>
          </a:p>
        </p:txBody>
      </p:sp>
      <p:sp>
        <p:nvSpPr>
          <p:cNvPr id="32" name="Text Placeholder 4">
            <a:extLst>
              <a:ext uri="{FF2B5EF4-FFF2-40B4-BE49-F238E27FC236}">
                <a16:creationId xmlns:a16="http://schemas.microsoft.com/office/drawing/2014/main" id="{18167D53-347E-4CBA-AB9F-F58A51B3E18C}"/>
              </a:ext>
            </a:extLst>
          </p:cNvPr>
          <p:cNvSpPr txBox="1">
            <a:spLocks/>
          </p:cNvSpPr>
          <p:nvPr/>
        </p:nvSpPr>
        <p:spPr>
          <a:xfrm>
            <a:off x="1371600" y="1257300"/>
            <a:ext cx="13411200" cy="609600"/>
          </a:xfrm>
          <a:prstGeom prst="rect">
            <a:avLst/>
          </a:prstGeom>
        </p:spPr>
        <p:txBody>
          <a:bodyPr vert="horz" lIns="163284" tIns="81642" rIns="163284" bIns="81642" rtlCol="0">
            <a:noAutofit/>
          </a:bodyPr>
          <a:lstStyle>
            <a:lvl1pPr marL="0" indent="0" algn="l" defTabSz="1632844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Calibri Light" panose="020F0302020204030204" pitchFamily="34" charset="0"/>
                <a:ea typeface="+mn-ea"/>
                <a:cs typeface="Calibri Light" panose="020F0302020204030204" pitchFamily="34" charset="0"/>
              </a:defRPr>
            </a:lvl1pPr>
            <a:lvl2pPr marL="1326686" indent="-510264" algn="l" defTabSz="1632844" rtl="0" eaLnBrk="1" latinLnBrk="0" hangingPunct="1">
              <a:spcBef>
                <a:spcPct val="20000"/>
              </a:spcBef>
              <a:buClr>
                <a:schemeClr val="tx1">
                  <a:lumMod val="50000"/>
                  <a:lumOff val="50000"/>
                </a:schemeClr>
              </a:buClr>
              <a:buFont typeface="Arial" panose="020B0604020202020204" pitchFamily="34" charset="0"/>
              <a:buChar char="►"/>
              <a:defRPr sz="3600" kern="1200">
                <a:solidFill>
                  <a:schemeClr val="tx1"/>
                </a:solidFill>
                <a:latin typeface="Calibri Light" panose="020F0302020204030204" pitchFamily="34" charset="0"/>
                <a:ea typeface="+mn-ea"/>
                <a:cs typeface="Calibri Light" panose="020F0302020204030204" pitchFamily="34" charset="0"/>
              </a:defRPr>
            </a:lvl2pPr>
            <a:lvl3pPr marL="2041055" indent="-408211" algn="l" defTabSz="1632844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anose="020B0604020202020204" pitchFamily="34" charset="0"/>
              <a:buChar char="►"/>
              <a:defRPr sz="2800" kern="1200">
                <a:solidFill>
                  <a:schemeClr val="tx1"/>
                </a:solidFill>
                <a:latin typeface="Calibri Light" panose="020F0302020204030204" pitchFamily="34" charset="0"/>
                <a:ea typeface="+mn-ea"/>
                <a:cs typeface="Calibri Light" panose="020F0302020204030204" pitchFamily="34" charset="0"/>
              </a:defRPr>
            </a:lvl3pPr>
            <a:lvl4pPr marL="2857477" indent="-408211" algn="l" defTabSz="1632844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Calibri Light" panose="020F0302020204030204" pitchFamily="34" charset="0"/>
                <a:ea typeface="+mn-ea"/>
                <a:cs typeface="Calibri Light" panose="020F0302020204030204" pitchFamily="34" charset="0"/>
              </a:defRPr>
            </a:lvl4pPr>
            <a:lvl5pPr marL="3673899" indent="-408211" algn="l" defTabSz="1632844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Calibri Light" panose="020F0302020204030204" pitchFamily="34" charset="0"/>
                <a:ea typeface="+mn-ea"/>
                <a:cs typeface="Calibri Light" panose="020F0302020204030204" pitchFamily="34" charset="0"/>
              </a:defRPr>
            </a:lvl5pPr>
            <a:lvl6pPr marL="4490321" indent="-408211" algn="l" defTabSz="1632844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306743" indent="-408211" algn="l" defTabSz="1632844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123165" indent="-408211" algn="l" defTabSz="1632844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939587" indent="-408211" algn="l" defTabSz="1632844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999" dirty="0">
                <a:solidFill>
                  <a:schemeClr val="tx2"/>
                </a:solidFill>
                <a:latin typeface="Arial "/>
              </a:rPr>
              <a:t>Please schedule a day and time to talk at </a:t>
            </a:r>
            <a:r>
              <a:rPr lang="en-US" sz="2999" b="1" u="sng" dirty="0">
                <a:solidFill>
                  <a:schemeClr val="tx2"/>
                </a:solidFill>
                <a:latin typeface="Arial "/>
              </a:rPr>
              <a:t>https://www.lean-case.com/talk</a:t>
            </a:r>
          </a:p>
          <a:p>
            <a:endParaRPr lang="en-US" sz="2999" dirty="0">
              <a:solidFill>
                <a:schemeClr val="tx2"/>
              </a:solidFill>
              <a:latin typeface="Arial 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C0A1ED7-28C0-4748-B129-F264CDAE849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15454" y="5097966"/>
            <a:ext cx="786452" cy="75597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EADFBA62-6CB5-45A9-AEEA-A771177A444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639840" y="5952828"/>
            <a:ext cx="737680" cy="749873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CE5ABAB4-A945-44D4-B95C-3B844027A7B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627647" y="6836567"/>
            <a:ext cx="762066" cy="75597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E42B84C3-D9FF-4977-8B4E-F2E823A3B60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551441" y="7465204"/>
            <a:ext cx="914479" cy="11827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15705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3" grpId="0" animBg="1"/>
      <p:bldP spid="15" grpId="0"/>
      <p:bldP spid="17" grpId="0"/>
      <p:bldP spid="19" grpId="0"/>
      <p:bldP spid="20" grpId="0"/>
      <p:bldP spid="30" grpId="0" animBg="1"/>
      <p:bldP spid="31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1h1EV8lGtEatTpofXtQaEA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OghRY4ETF0Oe8PznHiDG8w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Qogm5jOSPUWnpHf0vSdh5A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S0QaU02UqU.eTEnsOBVi3A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TzQffEHKAkC10uOk.ALeoA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k.5s.JFjuEugzitdlCxnMQ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p2EHea34nUGkasulVKAMdQ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jguC__T3mk.6MzGNwnlLIg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1h1EV8lGtEatTpofXtQaEA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S0QaU02UqU.eTEnsOBVi3A"/>
</p:tagLst>
</file>

<file path=ppt/theme/theme1.xml><?xml version="1.0" encoding="utf-8"?>
<a:theme xmlns:a="http://schemas.openxmlformats.org/drawingml/2006/main" name="Office Theme">
  <a:themeElements>
    <a:clrScheme name="Lean-Cas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0E90B6"/>
      </a:accent1>
      <a:accent2>
        <a:srgbClr val="C95728"/>
      </a:accent2>
      <a:accent3>
        <a:srgbClr val="FE6D4B"/>
      </a:accent3>
      <a:accent4>
        <a:srgbClr val="30B6AD"/>
      </a:accent4>
      <a:accent5>
        <a:srgbClr val="9FD661"/>
      </a:accent5>
      <a:accent6>
        <a:srgbClr val="F7BC31"/>
      </a:accent6>
      <a:hlink>
        <a:srgbClr val="0E90B6"/>
      </a:hlink>
      <a:folHlink>
        <a:srgbClr val="0E90B6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412</Words>
  <Application>Microsoft Office PowerPoint</Application>
  <PresentationFormat>Custom</PresentationFormat>
  <Paragraphs>127</Paragraphs>
  <Slides>5</Slides>
  <Notes>2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Arial </vt:lpstr>
      <vt:lpstr>Calibri</vt:lpstr>
      <vt:lpstr>Calibri Light</vt:lpstr>
      <vt:lpstr>Office Theme</vt:lpstr>
      <vt:lpstr>think-cell Slide</vt:lpstr>
      <vt:lpstr>PowerPoint Presentation</vt:lpstr>
      <vt:lpstr>Key to understand the Customer Lifecycle: Get-Keep-Grow</vt:lpstr>
      <vt:lpstr>Customer Lifecycle Model - SaaS Example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Filip</dc:creator>
  <cp:lastModifiedBy>Eckhard Ortwein</cp:lastModifiedBy>
  <cp:revision>1457</cp:revision>
  <cp:lastPrinted>2016-03-23T18:12:40Z</cp:lastPrinted>
  <dcterms:created xsi:type="dcterms:W3CDTF">2014-06-22T11:45:28Z</dcterms:created>
  <dcterms:modified xsi:type="dcterms:W3CDTF">2019-07-18T19:49:30Z</dcterms:modified>
</cp:coreProperties>
</file>